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4"/>
  </p:notesMasterIdLst>
  <p:sldIdLst>
    <p:sldId id="256" r:id="rId6"/>
    <p:sldId id="257" r:id="rId7"/>
    <p:sldId id="258" r:id="rId8"/>
    <p:sldId id="259" r:id="rId9"/>
    <p:sldId id="260" r:id="rId10"/>
    <p:sldId id="261" r:id="rId11"/>
    <p:sldId id="276" r:id="rId12"/>
    <p:sldId id="277" r:id="rId13"/>
    <p:sldId id="279" r:id="rId14"/>
    <p:sldId id="262" r:id="rId15"/>
    <p:sldId id="263" r:id="rId16"/>
    <p:sldId id="282" r:id="rId17"/>
    <p:sldId id="274" r:id="rId18"/>
    <p:sldId id="281" r:id="rId19"/>
    <p:sldId id="266" r:id="rId20"/>
    <p:sldId id="267" r:id="rId21"/>
    <p:sldId id="269" r:id="rId22"/>
    <p:sldId id="273"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94650"/>
  </p:normalViewPr>
  <p:slideViewPr>
    <p:cSldViewPr snapToGrid="0">
      <p:cViewPr varScale="1">
        <p:scale>
          <a:sx n="119" d="100"/>
          <a:sy n="119" d="100"/>
        </p:scale>
        <p:origin x="2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3464D31-50AF-4660-A642-A5EF015410E0}" type="datetimeFigureOut">
              <a:rPr lang="en-GB" smtClean="0"/>
              <a:t>06/05/2024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531F236-27BF-4A4F-81CF-3DF6C474BF0F}" type="slidenum">
              <a:rPr lang="en-GB" smtClean="0"/>
              <a:t>‹#›</a:t>
            </a:fld>
            <a:endParaRPr lang="en-GB"/>
          </a:p>
        </p:txBody>
      </p:sp>
    </p:spTree>
    <p:extLst>
      <p:ext uri="{BB962C8B-B14F-4D97-AF65-F5344CB8AC3E}">
        <p14:creationId xmlns:p14="http://schemas.microsoft.com/office/powerpoint/2010/main" val="411615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1</a:t>
            </a:fld>
            <a:endParaRPr lang="en-GB"/>
          </a:p>
        </p:txBody>
      </p:sp>
    </p:spTree>
    <p:extLst>
      <p:ext uri="{BB962C8B-B14F-4D97-AF65-F5344CB8AC3E}">
        <p14:creationId xmlns:p14="http://schemas.microsoft.com/office/powerpoint/2010/main" val="2002862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10</a:t>
            </a:fld>
            <a:endParaRPr lang="en-GB"/>
          </a:p>
        </p:txBody>
      </p:sp>
    </p:spTree>
    <p:extLst>
      <p:ext uri="{BB962C8B-B14F-4D97-AF65-F5344CB8AC3E}">
        <p14:creationId xmlns:p14="http://schemas.microsoft.com/office/powerpoint/2010/main" val="1139174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11</a:t>
            </a:fld>
            <a:endParaRPr lang="en-GB"/>
          </a:p>
        </p:txBody>
      </p:sp>
    </p:spTree>
    <p:extLst>
      <p:ext uri="{BB962C8B-B14F-4D97-AF65-F5344CB8AC3E}">
        <p14:creationId xmlns:p14="http://schemas.microsoft.com/office/powerpoint/2010/main" val="256821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12</a:t>
            </a:fld>
            <a:endParaRPr lang="en-GB"/>
          </a:p>
        </p:txBody>
      </p:sp>
    </p:spTree>
    <p:extLst>
      <p:ext uri="{BB962C8B-B14F-4D97-AF65-F5344CB8AC3E}">
        <p14:creationId xmlns:p14="http://schemas.microsoft.com/office/powerpoint/2010/main" val="3170732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13</a:t>
            </a:fld>
            <a:endParaRPr lang="en-GB"/>
          </a:p>
        </p:txBody>
      </p:sp>
    </p:spTree>
    <p:extLst>
      <p:ext uri="{BB962C8B-B14F-4D97-AF65-F5344CB8AC3E}">
        <p14:creationId xmlns:p14="http://schemas.microsoft.com/office/powerpoint/2010/main" val="381544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14</a:t>
            </a:fld>
            <a:endParaRPr lang="en-GB"/>
          </a:p>
        </p:txBody>
      </p:sp>
    </p:spTree>
    <p:extLst>
      <p:ext uri="{BB962C8B-B14F-4D97-AF65-F5344CB8AC3E}">
        <p14:creationId xmlns:p14="http://schemas.microsoft.com/office/powerpoint/2010/main" val="2114504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notes – just click</a:t>
            </a:r>
          </a:p>
        </p:txBody>
      </p:sp>
      <p:sp>
        <p:nvSpPr>
          <p:cNvPr id="4" name="Slide Number Placeholder 3"/>
          <p:cNvSpPr>
            <a:spLocks noGrp="1"/>
          </p:cNvSpPr>
          <p:nvPr>
            <p:ph type="sldNum" sz="quarter" idx="5"/>
          </p:nvPr>
        </p:nvSpPr>
        <p:spPr/>
        <p:txBody>
          <a:bodyPr/>
          <a:lstStyle/>
          <a:p>
            <a:fld id="{E531F236-27BF-4A4F-81CF-3DF6C474BF0F}" type="slidenum">
              <a:rPr lang="en-GB" smtClean="0"/>
              <a:t>15</a:t>
            </a:fld>
            <a:endParaRPr lang="en-GB"/>
          </a:p>
        </p:txBody>
      </p:sp>
    </p:spTree>
    <p:extLst>
      <p:ext uri="{BB962C8B-B14F-4D97-AF65-F5344CB8AC3E}">
        <p14:creationId xmlns:p14="http://schemas.microsoft.com/office/powerpoint/2010/main" val="3391895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notes – just click</a:t>
            </a:r>
          </a:p>
        </p:txBody>
      </p:sp>
      <p:sp>
        <p:nvSpPr>
          <p:cNvPr id="4" name="Slide Number Placeholder 3"/>
          <p:cNvSpPr>
            <a:spLocks noGrp="1"/>
          </p:cNvSpPr>
          <p:nvPr>
            <p:ph type="sldNum" sz="quarter" idx="5"/>
          </p:nvPr>
        </p:nvSpPr>
        <p:spPr/>
        <p:txBody>
          <a:bodyPr/>
          <a:lstStyle/>
          <a:p>
            <a:fld id="{E531F236-27BF-4A4F-81CF-3DF6C474BF0F}" type="slidenum">
              <a:rPr lang="en-GB" smtClean="0"/>
              <a:t>16</a:t>
            </a:fld>
            <a:endParaRPr lang="en-GB"/>
          </a:p>
        </p:txBody>
      </p:sp>
    </p:spTree>
    <p:extLst>
      <p:ext uri="{BB962C8B-B14F-4D97-AF65-F5344CB8AC3E}">
        <p14:creationId xmlns:p14="http://schemas.microsoft.com/office/powerpoint/2010/main" val="110884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17</a:t>
            </a:fld>
            <a:endParaRPr lang="en-GB"/>
          </a:p>
        </p:txBody>
      </p:sp>
    </p:spTree>
    <p:extLst>
      <p:ext uri="{BB962C8B-B14F-4D97-AF65-F5344CB8AC3E}">
        <p14:creationId xmlns:p14="http://schemas.microsoft.com/office/powerpoint/2010/main" val="3328985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531F236-27BF-4A4F-81CF-3DF6C474BF0F}" type="slidenum">
              <a:rPr lang="en-GB" smtClean="0"/>
              <a:t>18</a:t>
            </a:fld>
            <a:endParaRPr lang="en-GB"/>
          </a:p>
        </p:txBody>
      </p:sp>
    </p:spTree>
    <p:extLst>
      <p:ext uri="{BB962C8B-B14F-4D97-AF65-F5344CB8AC3E}">
        <p14:creationId xmlns:p14="http://schemas.microsoft.com/office/powerpoint/2010/main" val="880550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2</a:t>
            </a:fld>
            <a:endParaRPr lang="en-GB"/>
          </a:p>
        </p:txBody>
      </p:sp>
    </p:spTree>
    <p:extLst>
      <p:ext uri="{BB962C8B-B14F-4D97-AF65-F5344CB8AC3E}">
        <p14:creationId xmlns:p14="http://schemas.microsoft.com/office/powerpoint/2010/main" val="3559080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3</a:t>
            </a:fld>
            <a:endParaRPr lang="en-GB"/>
          </a:p>
        </p:txBody>
      </p:sp>
    </p:spTree>
    <p:extLst>
      <p:ext uri="{BB962C8B-B14F-4D97-AF65-F5344CB8AC3E}">
        <p14:creationId xmlns:p14="http://schemas.microsoft.com/office/powerpoint/2010/main" val="141381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4</a:t>
            </a:fld>
            <a:endParaRPr lang="en-GB"/>
          </a:p>
        </p:txBody>
      </p:sp>
    </p:spTree>
    <p:extLst>
      <p:ext uri="{BB962C8B-B14F-4D97-AF65-F5344CB8AC3E}">
        <p14:creationId xmlns:p14="http://schemas.microsoft.com/office/powerpoint/2010/main" val="416346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p>
        </p:txBody>
      </p:sp>
      <p:sp>
        <p:nvSpPr>
          <p:cNvPr id="4" name="Slide Number Placeholder 3"/>
          <p:cNvSpPr>
            <a:spLocks noGrp="1"/>
          </p:cNvSpPr>
          <p:nvPr>
            <p:ph type="sldNum" sz="quarter" idx="5"/>
          </p:nvPr>
        </p:nvSpPr>
        <p:spPr/>
        <p:txBody>
          <a:bodyPr/>
          <a:lstStyle/>
          <a:p>
            <a:fld id="{E531F236-27BF-4A4F-81CF-3DF6C474BF0F}" type="slidenum">
              <a:rPr lang="en-GB" smtClean="0"/>
              <a:t>5</a:t>
            </a:fld>
            <a:endParaRPr lang="en-GB"/>
          </a:p>
        </p:txBody>
      </p:sp>
    </p:spTree>
    <p:extLst>
      <p:ext uri="{BB962C8B-B14F-4D97-AF65-F5344CB8AC3E}">
        <p14:creationId xmlns:p14="http://schemas.microsoft.com/office/powerpoint/2010/main" val="1449258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6</a:t>
            </a:fld>
            <a:endParaRPr lang="en-GB"/>
          </a:p>
        </p:txBody>
      </p:sp>
    </p:spTree>
    <p:extLst>
      <p:ext uri="{BB962C8B-B14F-4D97-AF65-F5344CB8AC3E}">
        <p14:creationId xmlns:p14="http://schemas.microsoft.com/office/powerpoint/2010/main" val="39799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7</a:t>
            </a:fld>
            <a:endParaRPr lang="en-GB"/>
          </a:p>
        </p:txBody>
      </p:sp>
    </p:spTree>
    <p:extLst>
      <p:ext uri="{BB962C8B-B14F-4D97-AF65-F5344CB8AC3E}">
        <p14:creationId xmlns:p14="http://schemas.microsoft.com/office/powerpoint/2010/main" val="2415621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(Mrs Dwyer): outside learning is very important to us as at school. The children in early years have weekly forest school sessions and all of the children use the playing fields for PE and for activities such as orienteering and sports events. The pond and the allotments are also used in some lessons and we now have a well being garden which the children designed and are still in the process of developing. We hold termly ‘empty classroom days’ to get the children out and about in the school grounds too.</a:t>
            </a:r>
          </a:p>
        </p:txBody>
      </p:sp>
      <p:sp>
        <p:nvSpPr>
          <p:cNvPr id="4" name="Slide Number Placeholder 3"/>
          <p:cNvSpPr>
            <a:spLocks noGrp="1"/>
          </p:cNvSpPr>
          <p:nvPr>
            <p:ph type="sldNum" sz="quarter" idx="5"/>
          </p:nvPr>
        </p:nvSpPr>
        <p:spPr/>
        <p:txBody>
          <a:bodyPr/>
          <a:lstStyle/>
          <a:p>
            <a:fld id="{E531F236-27BF-4A4F-81CF-3DF6C474BF0F}" type="slidenum">
              <a:rPr lang="en-GB" smtClean="0"/>
              <a:t>8</a:t>
            </a:fld>
            <a:endParaRPr lang="en-GB"/>
          </a:p>
        </p:txBody>
      </p:sp>
    </p:spTree>
    <p:extLst>
      <p:ext uri="{BB962C8B-B14F-4D97-AF65-F5344CB8AC3E}">
        <p14:creationId xmlns:p14="http://schemas.microsoft.com/office/powerpoint/2010/main" val="78684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31F236-27BF-4A4F-81CF-3DF6C474BF0F}" type="slidenum">
              <a:rPr lang="en-GB" smtClean="0"/>
              <a:t>9</a:t>
            </a:fld>
            <a:endParaRPr lang="en-GB"/>
          </a:p>
        </p:txBody>
      </p:sp>
    </p:spTree>
    <p:extLst>
      <p:ext uri="{BB962C8B-B14F-4D97-AF65-F5344CB8AC3E}">
        <p14:creationId xmlns:p14="http://schemas.microsoft.com/office/powerpoint/2010/main" val="27917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63FD-D68C-4D37-9730-9D97F522D9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A602E3-A943-4C70-AE3F-E5C768A88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A883EB-F3A1-42F8-A1F6-1FF6CCC483CF}"/>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5" name="Footer Placeholder 4">
            <a:extLst>
              <a:ext uri="{FF2B5EF4-FFF2-40B4-BE49-F238E27FC236}">
                <a16:creationId xmlns:a16="http://schemas.microsoft.com/office/drawing/2014/main" id="{17BD1372-507B-4825-8101-352135DF29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FD2BB-F8A3-41B5-8221-98974BFE388A}"/>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1787991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3D97-8BD2-4894-A1DB-2C7185CABA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D054DD-A449-4F55-8140-C1BAE70C56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0C1D47-4DEF-4E30-A865-2B49A2EC1894}"/>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5" name="Footer Placeholder 4">
            <a:extLst>
              <a:ext uri="{FF2B5EF4-FFF2-40B4-BE49-F238E27FC236}">
                <a16:creationId xmlns:a16="http://schemas.microsoft.com/office/drawing/2014/main" id="{A74DDF8A-051E-41E3-B5EE-B4247966EA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D76556-D251-4CEC-B79C-E43B4F926CF6}"/>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254836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AFA32-5C91-46B4-A406-60521A8140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F430BC-2F45-4535-8993-C5A1C84088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07501C-0CD6-4632-91D2-19E403AFA829}"/>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5" name="Footer Placeholder 4">
            <a:extLst>
              <a:ext uri="{FF2B5EF4-FFF2-40B4-BE49-F238E27FC236}">
                <a16:creationId xmlns:a16="http://schemas.microsoft.com/office/drawing/2014/main" id="{2C88AFA7-CCBF-44D7-A995-17B5137028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B1BBB-DE15-4F9C-9B6A-1F80EF3F504D}"/>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107537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F84B-AFF3-4103-A0ED-63DA0C0FE0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72FACB-5D49-49ED-A7C8-5A48648C76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F360E7-45DC-4FDB-8826-C066E66F223B}"/>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5" name="Footer Placeholder 4">
            <a:extLst>
              <a:ext uri="{FF2B5EF4-FFF2-40B4-BE49-F238E27FC236}">
                <a16:creationId xmlns:a16="http://schemas.microsoft.com/office/drawing/2014/main" id="{9FB33B11-754F-480C-94ED-DC09C3AD8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82D864-0175-4175-A482-9EB292492EBF}"/>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4142729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30FD-F8BF-4E1B-A57E-C6D810FEC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9AB0EF-9C14-4DDF-905A-1E4E992D8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AA4D4D-D132-44C5-840F-95921C0675FA}"/>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5" name="Footer Placeholder 4">
            <a:extLst>
              <a:ext uri="{FF2B5EF4-FFF2-40B4-BE49-F238E27FC236}">
                <a16:creationId xmlns:a16="http://schemas.microsoft.com/office/drawing/2014/main" id="{CFE30ADE-357C-4AA1-8C6A-DCF4D85ED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DFDA63-1CB8-4D34-9952-070C3FDB250F}"/>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161162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593D-EAAA-43BD-A8D9-A62A654F38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115C5CC-2B90-4276-AAD9-346C3DAE25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6379EA-9ED0-454F-BE58-5481A1629A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64AB26-AF0D-4EE0-99A4-C413BA4DEC6C}"/>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6" name="Footer Placeholder 5">
            <a:extLst>
              <a:ext uri="{FF2B5EF4-FFF2-40B4-BE49-F238E27FC236}">
                <a16:creationId xmlns:a16="http://schemas.microsoft.com/office/drawing/2014/main" id="{2AE52D38-B6E6-4073-87CA-AEC9FCB7A4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9B10B2-D4DD-45FE-9843-66FC2B3ADBE8}"/>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424270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A4BD-8A5A-48D0-8279-2442586885D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5B1013-36D3-485B-862F-7038D7374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5E7C55-1F73-4393-9C4E-552BF9873C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A769B86-F39E-45D3-95C4-6F71BE667B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56AA2F-BE23-4AE7-BB7C-4CD03EB227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E8737D-CE73-4C22-9329-A8A1B2D06330}"/>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8" name="Footer Placeholder 7">
            <a:extLst>
              <a:ext uri="{FF2B5EF4-FFF2-40B4-BE49-F238E27FC236}">
                <a16:creationId xmlns:a16="http://schemas.microsoft.com/office/drawing/2014/main" id="{097B4203-06EF-42E6-98C2-F293BA8363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64EDA3-DF63-410D-909A-21F1C78B23B7}"/>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74888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95CF-78F4-4A8A-8C80-31645EF66F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922AF88-A172-4D97-B83F-A765F45EE5EF}"/>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4" name="Footer Placeholder 3">
            <a:extLst>
              <a:ext uri="{FF2B5EF4-FFF2-40B4-BE49-F238E27FC236}">
                <a16:creationId xmlns:a16="http://schemas.microsoft.com/office/drawing/2014/main" id="{8873FF30-4421-4F4F-B252-2D88BA906A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B246F8-4D31-470C-859D-20FB5AAC06D3}"/>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2052387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49226-0B32-46D8-95B7-9F4A7A3D8C7D}"/>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3" name="Footer Placeholder 2">
            <a:extLst>
              <a:ext uri="{FF2B5EF4-FFF2-40B4-BE49-F238E27FC236}">
                <a16:creationId xmlns:a16="http://schemas.microsoft.com/office/drawing/2014/main" id="{E2B170B0-7484-4186-83EA-4E197AA205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423CF6-30F4-4592-8CB1-079DED724F87}"/>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42160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F466-204B-4F21-9EBB-C0E50C280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0BAF26-E651-49FD-9991-E8A9068BB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B8915A-5B44-418B-AD6A-E18F66C48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AA9FD2-87A9-4731-BC2C-3B8B2586C126}"/>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6" name="Footer Placeholder 5">
            <a:extLst>
              <a:ext uri="{FF2B5EF4-FFF2-40B4-BE49-F238E27FC236}">
                <a16:creationId xmlns:a16="http://schemas.microsoft.com/office/drawing/2014/main" id="{30F42E95-F961-4412-BAA4-5075D66BC9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7D8477-9CC4-46AE-809E-7AC4E0916040}"/>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320943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058C-EFB8-4F31-B81D-097435733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7935FB-C6C9-4C6C-841A-5FCDD80A7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5EA0FA-E1AF-4CA1-B67E-0C4EFDCFD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9B2745-6D03-4E0A-9C1B-A64C4D411559}"/>
              </a:ext>
            </a:extLst>
          </p:cNvPr>
          <p:cNvSpPr>
            <a:spLocks noGrp="1"/>
          </p:cNvSpPr>
          <p:nvPr>
            <p:ph type="dt" sz="half" idx="10"/>
          </p:nvPr>
        </p:nvSpPr>
        <p:spPr/>
        <p:txBody>
          <a:bodyPr/>
          <a:lstStyle/>
          <a:p>
            <a:fld id="{999EDFAC-F1FE-4373-A30A-D4C9F200B029}" type="datetimeFigureOut">
              <a:rPr lang="en-GB" smtClean="0"/>
              <a:t>06/05/2024</a:t>
            </a:fld>
            <a:endParaRPr lang="en-GB"/>
          </a:p>
        </p:txBody>
      </p:sp>
      <p:sp>
        <p:nvSpPr>
          <p:cNvPr id="6" name="Footer Placeholder 5">
            <a:extLst>
              <a:ext uri="{FF2B5EF4-FFF2-40B4-BE49-F238E27FC236}">
                <a16:creationId xmlns:a16="http://schemas.microsoft.com/office/drawing/2014/main" id="{A464AA37-D191-4D8A-94D5-9EA8E66223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EA0A89-C84E-4AA5-9E7E-0130657C4FAB}"/>
              </a:ext>
            </a:extLst>
          </p:cNvPr>
          <p:cNvSpPr>
            <a:spLocks noGrp="1"/>
          </p:cNvSpPr>
          <p:nvPr>
            <p:ph type="sldNum" sz="quarter" idx="12"/>
          </p:nvPr>
        </p:nvSpPr>
        <p:spPr/>
        <p:txBody>
          <a:bodyPr/>
          <a:lstStyle/>
          <a:p>
            <a:fld id="{4B1F9F56-9C48-4460-A130-5B53761BE93F}" type="slidenum">
              <a:rPr lang="en-GB" smtClean="0"/>
              <a:t>‹#›</a:t>
            </a:fld>
            <a:endParaRPr lang="en-GB"/>
          </a:p>
        </p:txBody>
      </p:sp>
    </p:spTree>
    <p:extLst>
      <p:ext uri="{BB962C8B-B14F-4D97-AF65-F5344CB8AC3E}">
        <p14:creationId xmlns:p14="http://schemas.microsoft.com/office/powerpoint/2010/main" val="2546788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chemeClr val="accent6">
                <a:lumMod val="20000"/>
                <a:lumOff val="80000"/>
              </a:schemeClr>
            </a:gs>
            <a:gs pos="74000">
              <a:schemeClr val="accent6">
                <a:lumMod val="40000"/>
                <a:lumOff val="60000"/>
              </a:schemeClr>
            </a:gs>
            <a:gs pos="83000">
              <a:schemeClr val="accent6">
                <a:lumMod val="60000"/>
                <a:lumOff val="40000"/>
              </a:schemeClr>
            </a:gs>
            <a:gs pos="100000">
              <a:schemeClr val="accent6"/>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F53BE-A1BA-4E47-ACC8-14E0C05F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374E5B-1A7A-4E1D-9F12-C7DCE4444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16C41C-BA5E-453D-9615-F788A6B321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EDFAC-F1FE-4373-A30A-D4C9F200B029}" type="datetimeFigureOut">
              <a:rPr lang="en-GB" smtClean="0"/>
              <a:t>06/05/2024</a:t>
            </a:fld>
            <a:endParaRPr lang="en-GB"/>
          </a:p>
        </p:txBody>
      </p:sp>
      <p:sp>
        <p:nvSpPr>
          <p:cNvPr id="5" name="Footer Placeholder 4">
            <a:extLst>
              <a:ext uri="{FF2B5EF4-FFF2-40B4-BE49-F238E27FC236}">
                <a16:creationId xmlns:a16="http://schemas.microsoft.com/office/drawing/2014/main" id="{9CA99EFC-1554-423B-BFC0-FFA8AA6B9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C42A50B-EA63-4380-B125-C427D6C27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F9F56-9C48-4460-A130-5B53761BE93F}" type="slidenum">
              <a:rPr lang="en-GB" smtClean="0"/>
              <a:t>‹#›</a:t>
            </a:fld>
            <a:endParaRPr lang="en-GB"/>
          </a:p>
        </p:txBody>
      </p:sp>
    </p:spTree>
    <p:extLst>
      <p:ext uri="{BB962C8B-B14F-4D97-AF65-F5344CB8AC3E}">
        <p14:creationId xmlns:p14="http://schemas.microsoft.com/office/powerpoint/2010/main" val="829516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jpe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jpe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microsoft.com/office/2007/relationships/hdphoto" Target="../media/hdphoto1.wdp"/><Relationship Id="rId4" Type="http://schemas.openxmlformats.org/officeDocument/2006/relationships/image" Target="../media/image48.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hyperlink" Target="https://www.meadowsfirst.co.uk/parents/starting-school-new-admiss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meadowsfirst.co.uk/parents/starting-school-new-admissions" TargetMode="Externa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mailto:office@meadows.worcs.sch.uk" TargetMode="Externa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4CE54-D3A0-4944-8EE5-12276673B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180" y="335825"/>
            <a:ext cx="2479638" cy="2382397"/>
          </a:xfrm>
          <a:prstGeom prst="rect">
            <a:avLst/>
          </a:prstGeom>
        </p:spPr>
      </p:pic>
      <p:pic>
        <p:nvPicPr>
          <p:cNvPr id="6" name="Picture 4" descr="V:\meadows mouse\MEADOWS_MOUSE_clr_print.jpg">
            <a:extLst>
              <a:ext uri="{FF2B5EF4-FFF2-40B4-BE49-F238E27FC236}">
                <a16:creationId xmlns:a16="http://schemas.microsoft.com/office/drawing/2014/main" id="{46E3672D-41D6-4409-9FF2-57EC0668CFA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389180"/>
            <a:ext cx="1305460" cy="12402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768B4F7-290C-45A6-809A-306F4CE4392A}"/>
              </a:ext>
            </a:extLst>
          </p:cNvPr>
          <p:cNvSpPr/>
          <p:nvPr/>
        </p:nvSpPr>
        <p:spPr>
          <a:xfrm>
            <a:off x="1442341" y="2967335"/>
            <a:ext cx="9307317" cy="2585323"/>
          </a:xfrm>
          <a:prstGeom prst="rect">
            <a:avLst/>
          </a:prstGeom>
          <a:noFill/>
        </p:spPr>
        <p:txBody>
          <a:bodyPr wrap="square" lIns="91440" tIns="45720" rIns="91440" bIns="45720">
            <a:spAutoFit/>
          </a:bodyPr>
          <a:lstStyle/>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Welcome to </a:t>
            </a:r>
          </a:p>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Meadows First School -</a:t>
            </a:r>
          </a:p>
          <a:p>
            <a:pPr algn="ctr"/>
            <a:r>
              <a:rPr lang="en-US" sz="5400" b="1"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a brief tour of the school</a:t>
            </a:r>
            <a:endPar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endParaRPr>
          </a:p>
        </p:txBody>
      </p:sp>
    </p:spTree>
    <p:extLst>
      <p:ext uri="{BB962C8B-B14F-4D97-AF65-F5344CB8AC3E}">
        <p14:creationId xmlns:p14="http://schemas.microsoft.com/office/powerpoint/2010/main" val="2444218502"/>
      </p:ext>
    </p:extLst>
  </p:cSld>
  <p:clrMapOvr>
    <a:masterClrMapping/>
  </p:clrMapOvr>
  <mc:AlternateContent xmlns:mc="http://schemas.openxmlformats.org/markup-compatibility/2006" xmlns:p14="http://schemas.microsoft.com/office/powerpoint/2010/main">
    <mc:Choice Requires="p14">
      <p:transition spd="slow" p14:dur="2000" advTm="27957"/>
    </mc:Choice>
    <mc:Fallback xmlns="">
      <p:transition spd="slow" advTm="279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ksouth1-mediap.svc.ms/transform/thumbnail?provider=spo&amp;inputFormat=jpg&amp;cs=fFNQTw&amp;docid=https%3A%2F%2Fmeadowsfirst.sharepoint.com%3A443%2F_api%2Fv2.0%2Fdrives%2Fb!C1poGg3Lv0mNiRhXJ3E1IxbDjj0BnXVJrOA8RcKeac2EVOGC5bGnS7HM7y4cGbiU%2Fitems%2F01GZIE6HMIIE74ZRGX3RD2QSYVI7ECHVAS%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20&amp;height=749&amp;srcWidth=3392&amp;srcHeight=1926">
            <a:extLst>
              <a:ext uri="{FF2B5EF4-FFF2-40B4-BE49-F238E27FC236}">
                <a16:creationId xmlns:a16="http://schemas.microsoft.com/office/drawing/2014/main" id="{A0271B4A-8099-4AB0-9B83-F50EAFD3D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693" y="107695"/>
            <a:ext cx="7796213" cy="44239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ED8E9A2-56D5-4C3A-AD59-8212534080DA}"/>
              </a:ext>
            </a:extLst>
          </p:cNvPr>
          <p:cNvPicPr>
            <a:picLocks noChangeAspect="1"/>
          </p:cNvPicPr>
          <p:nvPr/>
        </p:nvPicPr>
        <p:blipFill>
          <a:blip r:embed="rId4"/>
          <a:stretch>
            <a:fillRect/>
          </a:stretch>
        </p:blipFill>
        <p:spPr>
          <a:xfrm>
            <a:off x="2886199" y="2838883"/>
            <a:ext cx="4768597" cy="3562630"/>
          </a:xfrm>
          <a:prstGeom prst="rect">
            <a:avLst/>
          </a:prstGeom>
        </p:spPr>
      </p:pic>
      <p:pic>
        <p:nvPicPr>
          <p:cNvPr id="3" name="Picture 2" descr="V:\Meadows First School\Meadows Staff Share - Documents\HEALTH and WELLBEING\Wellbeing Wheel\wellbeing wheel 1.jpg">
            <a:extLst>
              <a:ext uri="{FF2B5EF4-FFF2-40B4-BE49-F238E27FC236}">
                <a16:creationId xmlns:a16="http://schemas.microsoft.com/office/drawing/2014/main" id="{28FBE71D-574F-4088-AD60-4B89C070FC4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10" b="100000" l="606" r="99319"/>
                    </a14:imgEffect>
                  </a14:imgLayer>
                </a14:imgProps>
              </a:ext>
              <a:ext uri="{28A0092B-C50C-407E-A947-70E740481C1C}">
                <a14:useLocalDpi xmlns:a14="http://schemas.microsoft.com/office/drawing/2010/main" val="0"/>
              </a:ext>
            </a:extLst>
          </a:blip>
          <a:srcRect/>
          <a:stretch>
            <a:fillRect/>
          </a:stretch>
        </p:blipFill>
        <p:spPr bwMode="auto">
          <a:xfrm>
            <a:off x="520864" y="107695"/>
            <a:ext cx="4530419" cy="4423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meadows mouse\MEADOWS_MOUSE_clr_print.jpg">
            <a:extLst>
              <a:ext uri="{FF2B5EF4-FFF2-40B4-BE49-F238E27FC236}">
                <a16:creationId xmlns:a16="http://schemas.microsoft.com/office/drawing/2014/main" id="{ECD109A5-6A18-4E56-9643-C15F21ED8E3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5506" y="5343496"/>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A5D944-0FE1-4795-A51A-95624779B93A}"/>
              </a:ext>
            </a:extLst>
          </p:cNvPr>
          <p:cNvSpPr/>
          <p:nvPr/>
        </p:nvSpPr>
        <p:spPr>
          <a:xfrm>
            <a:off x="7754921" y="4675870"/>
            <a:ext cx="4082859" cy="1569660"/>
          </a:xfrm>
          <a:prstGeom prst="rect">
            <a:avLst/>
          </a:prstGeom>
          <a:noFill/>
        </p:spPr>
        <p:txBody>
          <a:bodyPr wrap="square" lIns="91440" tIns="45720" rIns="91440" bIns="45720">
            <a:spAutoFit/>
          </a:bodyPr>
          <a:lstStyle/>
          <a:p>
            <a:pPr algn="ctr"/>
            <a:r>
              <a:rPr lang="en-US" sz="2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Wellbeing of everyone is very important. We designed a wellbeing wheel to help us with this.</a:t>
            </a:r>
          </a:p>
        </p:txBody>
      </p:sp>
      <p:sp>
        <p:nvSpPr>
          <p:cNvPr id="4" name="Speech Bubble: Rectangle with Corners Rounded 3">
            <a:extLst>
              <a:ext uri="{FF2B5EF4-FFF2-40B4-BE49-F238E27FC236}">
                <a16:creationId xmlns:a16="http://schemas.microsoft.com/office/drawing/2014/main" id="{55C1ACD7-78D8-4637-993C-C0E2D3BA53CB}"/>
              </a:ext>
            </a:extLst>
          </p:cNvPr>
          <p:cNvSpPr/>
          <p:nvPr/>
        </p:nvSpPr>
        <p:spPr>
          <a:xfrm>
            <a:off x="438616" y="4000870"/>
            <a:ext cx="1948646" cy="1342626"/>
          </a:xfrm>
          <a:prstGeom prst="wedgeRoundRectCallout">
            <a:avLst>
              <a:gd name="adj1" fmla="val -32602"/>
              <a:gd name="adj2" fmla="val 6686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My name is Meadows Mouse. I help you around school too!</a:t>
            </a:r>
          </a:p>
        </p:txBody>
      </p:sp>
      <p:pic>
        <p:nvPicPr>
          <p:cNvPr id="7" name="Picture 6">
            <a:extLst>
              <a:ext uri="{FF2B5EF4-FFF2-40B4-BE49-F238E27FC236}">
                <a16:creationId xmlns:a16="http://schemas.microsoft.com/office/drawing/2014/main" id="{47597FA9-C832-4FB0-A848-5EE3EA372B5B}"/>
              </a:ext>
            </a:extLst>
          </p:cNvPr>
          <p:cNvPicPr>
            <a:picLocks noChangeAspect="1"/>
          </p:cNvPicPr>
          <p:nvPr/>
        </p:nvPicPr>
        <p:blipFill>
          <a:blip r:embed="rId9"/>
          <a:stretch>
            <a:fillRect/>
          </a:stretch>
        </p:blipFill>
        <p:spPr>
          <a:xfrm>
            <a:off x="4874714" y="5429963"/>
            <a:ext cx="1057275" cy="971550"/>
          </a:xfrm>
          <a:prstGeom prst="rect">
            <a:avLst/>
          </a:prstGeom>
        </p:spPr>
      </p:pic>
      <p:sp>
        <p:nvSpPr>
          <p:cNvPr id="9" name="Speech Bubble: Rectangle with Corners Rounded 8">
            <a:extLst>
              <a:ext uri="{FF2B5EF4-FFF2-40B4-BE49-F238E27FC236}">
                <a16:creationId xmlns:a16="http://schemas.microsoft.com/office/drawing/2014/main" id="{CEA8136C-B08D-49B0-A742-F48E0A055B98}"/>
              </a:ext>
            </a:extLst>
          </p:cNvPr>
          <p:cNvSpPr/>
          <p:nvPr/>
        </p:nvSpPr>
        <p:spPr>
          <a:xfrm>
            <a:off x="2444859" y="5429963"/>
            <a:ext cx="1948646" cy="1006004"/>
          </a:xfrm>
          <a:prstGeom prst="wedgeRoundRectCallout">
            <a:avLst>
              <a:gd name="adj1" fmla="val 71829"/>
              <a:gd name="adj2" fmla="val 3819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We are a Gold Rights Respecting School</a:t>
            </a:r>
          </a:p>
        </p:txBody>
      </p:sp>
    </p:spTree>
    <p:extLst>
      <p:ext uri="{BB962C8B-B14F-4D97-AF65-F5344CB8AC3E}">
        <p14:creationId xmlns:p14="http://schemas.microsoft.com/office/powerpoint/2010/main" val="2726277700"/>
      </p:ext>
    </p:extLst>
  </p:cSld>
  <p:clrMapOvr>
    <a:masterClrMapping/>
  </p:clrMapOvr>
  <mc:AlternateContent xmlns:mc="http://schemas.openxmlformats.org/markup-compatibility/2006" xmlns:p14="http://schemas.microsoft.com/office/powerpoint/2010/main">
    <mc:Choice Requires="p14">
      <p:transition spd="slow" p14:dur="2000" advTm="47037"/>
    </mc:Choice>
    <mc:Fallback xmlns="">
      <p:transition spd="slow" advTm="4703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ksouth1-mediap.svc.ms/transform/thumbnail?provider=spo&amp;inputFormat=jpg&amp;cs=fFNQTw&amp;docid=https%3A%2F%2Fmeadowsfirst.sharepoint.com%3A443%2F_api%2Fv2.0%2Fdrives%2Fb!C1poGg3Lv0mNiRhXJ3E1IxbDjj0BnXVJrOA8RcKeac2EVOGC5bGnS7HM7y4cGbiU%2Fitems%2F01GZIE6HIKSVQ2HT7EIZDLRNNM6Q3E3D2P%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6FAD2A67-4ECF-48F7-97F7-08ACE85F8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 y="141192"/>
            <a:ext cx="5903120" cy="3316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ksouth1-mediap.svc.ms/transform/thumbnail?provider=spo&amp;inputFormat=jpg&amp;cs=fFNQTw&amp;docid=https%3A%2F%2Fmeadowsfirst.sharepoint.com%3A443%2F_api%2Fv2.0%2Fdrives%2Fb!C1poGg3Lv0mNiRhXJ3E1IxbDjj0BnXVJrOA8RcKeac2EVOGC5bGnS7HM7y4cGbiU%2Fitems%2F01GZIE6HKXN752IOXGAJBKPJOR6CUXW5U7%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558B857D-E881-4271-89C1-093A4E92E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612" y="1555095"/>
            <a:ext cx="6773205" cy="3805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ksouth1-mediap.svc.ms/transform/thumbnail?provider=spo&amp;inputFormat=jpg&amp;cs=fFNQTw&amp;docid=https%3A%2F%2Fmeadowsfirst.sharepoint.com%3A443%2F_api%2Fv2.0%2Fdrives%2Fb!C1poGg3Lv0mNiRhXJ3E1IxbDjj0BnXVJrOA8RcKeac2EVOGC5bGnS7HM7y4cGbiU%2Fitems%2F01GZIE6HNT4M4PLPSCEZFJXT6P3F65I2Y2%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B560AAD7-D8F9-47AC-9760-55DFB1F80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519" y="3159638"/>
            <a:ext cx="6094586" cy="34242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6BAE5B4-64C9-4779-8E6B-C399F64A57B4}"/>
              </a:ext>
            </a:extLst>
          </p:cNvPr>
          <p:cNvSpPr/>
          <p:nvPr/>
        </p:nvSpPr>
        <p:spPr>
          <a:xfrm>
            <a:off x="6898906" y="414774"/>
            <a:ext cx="4082859" cy="923330"/>
          </a:xfrm>
          <a:prstGeom prst="rect">
            <a:avLst/>
          </a:prstGeom>
          <a:noFill/>
        </p:spPr>
        <p:txBody>
          <a:bodyPr wrap="square" lIns="91440" tIns="45720" rIns="91440" bIns="45720">
            <a:spAutoFit/>
          </a:bodyPr>
          <a:lstStyle/>
          <a:p>
            <a:pPr algn="ctr"/>
            <a:r>
              <a:rPr lang="en-US" sz="5400" b="1"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Reading</a:t>
            </a: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a:t>
            </a:r>
          </a:p>
        </p:txBody>
      </p:sp>
      <p:sp>
        <p:nvSpPr>
          <p:cNvPr id="6" name="Title 1">
            <a:extLst>
              <a:ext uri="{FF2B5EF4-FFF2-40B4-BE49-F238E27FC236}">
                <a16:creationId xmlns:a16="http://schemas.microsoft.com/office/drawing/2014/main" id="{7C153FAB-E70D-4348-B7E4-E140FBC56090}"/>
              </a:ext>
            </a:extLst>
          </p:cNvPr>
          <p:cNvSpPr txBox="1">
            <a:spLocks/>
          </p:cNvSpPr>
          <p:nvPr/>
        </p:nvSpPr>
        <p:spPr>
          <a:xfrm>
            <a:off x="6605857" y="5532437"/>
            <a:ext cx="5009571"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Reading is a core priority – our children love to read!</a:t>
            </a:r>
          </a:p>
        </p:txBody>
      </p:sp>
      <p:pic>
        <p:nvPicPr>
          <p:cNvPr id="8" name="Picture 7" descr="V:\meadows mouse\MEADOWS_MOUSE_clr_print.jpg">
            <a:extLst>
              <a:ext uri="{FF2B5EF4-FFF2-40B4-BE49-F238E27FC236}">
                <a16:creationId xmlns:a16="http://schemas.microsoft.com/office/drawing/2014/main" id="{3054DA67-6892-464A-A8CC-0B09CE77537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57303" y="207944"/>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07863AC2-8B77-4061-8F19-A0E0BBEDA5A6}"/>
              </a:ext>
            </a:extLst>
          </p:cNvPr>
          <p:cNvSpPr/>
          <p:nvPr/>
        </p:nvSpPr>
        <p:spPr>
          <a:xfrm>
            <a:off x="4252404" y="736847"/>
            <a:ext cx="2036678" cy="1642369"/>
          </a:xfrm>
          <a:prstGeom prst="wedgeEllipseCallout">
            <a:avLst>
              <a:gd name="adj1" fmla="val 55696"/>
              <a:gd name="adj2" fmla="val -50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are so excited to have a brand new library!</a:t>
            </a:r>
            <a:endParaRPr lang="en-GB" dirty="0"/>
          </a:p>
        </p:txBody>
      </p:sp>
    </p:spTree>
    <p:extLst>
      <p:ext uri="{BB962C8B-B14F-4D97-AF65-F5344CB8AC3E}">
        <p14:creationId xmlns:p14="http://schemas.microsoft.com/office/powerpoint/2010/main" val="2568570755"/>
      </p:ext>
    </p:extLst>
  </p:cSld>
  <p:clrMapOvr>
    <a:masterClrMapping/>
  </p:clrMapOvr>
  <mc:AlternateContent xmlns:mc="http://schemas.openxmlformats.org/markup-compatibility/2006" xmlns:p14="http://schemas.microsoft.com/office/powerpoint/2010/main">
    <mc:Choice Requires="p14">
      <p:transition spd="slow" p14:dur="2000" advTm="28220"/>
    </mc:Choice>
    <mc:Fallback xmlns="">
      <p:transition spd="slow" advTm="2822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meadows mouse\MEADOWS_MOUSE_clr_print.jpg">
            <a:extLst>
              <a:ext uri="{FF2B5EF4-FFF2-40B4-BE49-F238E27FC236}">
                <a16:creationId xmlns:a16="http://schemas.microsoft.com/office/drawing/2014/main" id="{EE075D0B-F6F7-4089-B228-2CBD8A6C73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619344"/>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C4E270D-0300-4CAC-BD87-8E98CF0A681D}"/>
              </a:ext>
            </a:extLst>
          </p:cNvPr>
          <p:cNvSpPr/>
          <p:nvPr/>
        </p:nvSpPr>
        <p:spPr>
          <a:xfrm>
            <a:off x="175376" y="228600"/>
            <a:ext cx="4082859" cy="923330"/>
          </a:xfrm>
          <a:prstGeom prst="rect">
            <a:avLst/>
          </a:prstGeom>
          <a:noFill/>
        </p:spPr>
        <p:txBody>
          <a:bodyPr wrap="square" lIns="91440" tIns="45720" rIns="91440" bIns="45720">
            <a:spAutoFit/>
          </a:bodyPr>
          <a:lstStyle/>
          <a:p>
            <a:pPr algn="ctr"/>
            <a:r>
              <a:rPr lang="en-US" sz="5400" b="1"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Our classes</a:t>
            </a: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a:t>
            </a:r>
          </a:p>
        </p:txBody>
      </p:sp>
      <p:sp>
        <p:nvSpPr>
          <p:cNvPr id="4" name="Rectangle 3">
            <a:extLst>
              <a:ext uri="{FF2B5EF4-FFF2-40B4-BE49-F238E27FC236}">
                <a16:creationId xmlns:a16="http://schemas.microsoft.com/office/drawing/2014/main" id="{A406614E-FD1E-4AD9-88B7-B154272E3A67}"/>
              </a:ext>
            </a:extLst>
          </p:cNvPr>
          <p:cNvSpPr/>
          <p:nvPr/>
        </p:nvSpPr>
        <p:spPr>
          <a:xfrm>
            <a:off x="3280421" y="6260068"/>
            <a:ext cx="5631157" cy="369332"/>
          </a:xfrm>
          <a:prstGeom prst="rect">
            <a:avLst/>
          </a:prstGeom>
        </p:spPr>
        <p:txBody>
          <a:bodyPr wrap="none">
            <a:spAutoFit/>
          </a:bodyPr>
          <a:lstStyle/>
          <a:p>
            <a:r>
              <a:rPr lang="en-GB" dirty="0"/>
              <a:t>https://www.meadowsfirst.co.uk/our-school/year-by-year</a:t>
            </a:r>
          </a:p>
        </p:txBody>
      </p:sp>
      <p:pic>
        <p:nvPicPr>
          <p:cNvPr id="21506" name="Picture 2" descr="https://www.meadowsfirst.co.uk/images/image_gallery/large/1557842371.png">
            <a:extLst>
              <a:ext uri="{FF2B5EF4-FFF2-40B4-BE49-F238E27FC236}">
                <a16:creationId xmlns:a16="http://schemas.microsoft.com/office/drawing/2014/main" id="{3DAA8E5E-6308-4196-A948-3F81F55A9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245" y="1193682"/>
            <a:ext cx="1085258" cy="123865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www.meadowsfirst.co.uk/images/image_gallery/large/1551975810.png">
            <a:extLst>
              <a:ext uri="{FF2B5EF4-FFF2-40B4-BE49-F238E27FC236}">
                <a16:creationId xmlns:a16="http://schemas.microsoft.com/office/drawing/2014/main" id="{15294BCE-A2E5-4B97-ACB0-5CA02BE5A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627" y="1129554"/>
            <a:ext cx="1650681" cy="123865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www.meadowsfirst.co.uk/images/image_gallery/large/1551975839.png">
            <a:extLst>
              <a:ext uri="{FF2B5EF4-FFF2-40B4-BE49-F238E27FC236}">
                <a16:creationId xmlns:a16="http://schemas.microsoft.com/office/drawing/2014/main" id="{CE33B214-3911-4FBB-A5F7-83AA80E86F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0432" y="1129554"/>
            <a:ext cx="1914469" cy="12386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www.meadowsfirst.co.uk/images/image_gallery/large/1551975849.png">
            <a:extLst>
              <a:ext uri="{FF2B5EF4-FFF2-40B4-BE49-F238E27FC236}">
                <a16:creationId xmlns:a16="http://schemas.microsoft.com/office/drawing/2014/main" id="{D45DFFE0-7045-4B81-BD60-984C9DB149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9486" y="1151930"/>
            <a:ext cx="1667118" cy="12468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ttps://www.meadowsfirst.co.uk/images/image_gallery/large/1551975862.png">
            <a:extLst>
              <a:ext uri="{FF2B5EF4-FFF2-40B4-BE49-F238E27FC236}">
                <a16:creationId xmlns:a16="http://schemas.microsoft.com/office/drawing/2014/main" id="{CF88ABA1-5D35-44A8-B543-9A7427D708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1189" y="1058422"/>
            <a:ext cx="1893601" cy="134038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https://www.meadowsfirst.co.uk/images/image_gallery/large/1551975874.png">
            <a:extLst>
              <a:ext uri="{FF2B5EF4-FFF2-40B4-BE49-F238E27FC236}">
                <a16:creationId xmlns:a16="http://schemas.microsoft.com/office/drawing/2014/main" id="{A2D64C4E-4757-470D-BC70-1B4E97BCB5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9375" y="1026216"/>
            <a:ext cx="1504380" cy="132172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B7F84A55-AE84-4B23-A152-1FA04F195FA3}"/>
              </a:ext>
            </a:extLst>
          </p:cNvPr>
          <p:cNvSpPr txBox="1">
            <a:spLocks/>
          </p:cNvSpPr>
          <p:nvPr/>
        </p:nvSpPr>
        <p:spPr>
          <a:xfrm>
            <a:off x="175376" y="2636149"/>
            <a:ext cx="11590800" cy="1491391"/>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Our school is made up of 11 classes – from Nursery (Ducklings) up to Year 4 (Jaguars and Tigers). Each class has 30 children. </a:t>
            </a:r>
          </a:p>
          <a:p>
            <a:pPr algn="ctr"/>
            <a:r>
              <a:rPr lang="en-GB" dirty="0"/>
              <a:t>The Foundation Stage (Nursery and Reception) along with Key Stage 1 (year 1 and 2) are in classes on the ground floor. Key stage 2 classes (year 3 and year 4) are all upstairs.</a:t>
            </a:r>
          </a:p>
          <a:p>
            <a:pPr algn="ctr"/>
            <a:endParaRPr lang="en-GB" dirty="0"/>
          </a:p>
          <a:p>
            <a:pPr algn="ctr"/>
            <a:r>
              <a:rPr lang="en-GB" dirty="0"/>
              <a:t>We also have a Mainstream Autism Base (the Den) which is County run and is for children with specific ASD needs. We do not allocate places for this unit. These specialist provision  places are allocated by County.</a:t>
            </a:r>
          </a:p>
        </p:txBody>
      </p:sp>
      <p:pic>
        <p:nvPicPr>
          <p:cNvPr id="12" name="Picture 2" descr="https://uksouth1-mediap.svc.ms/transform/thumbnail?provider=spo&amp;inputFormat=jpg&amp;cs=fFNQTw&amp;docid=https%3A%2F%2Fmeadowsfirst.sharepoint.com%3A443%2F_api%2Fv2.0%2Fdrives%2Fb!C1poGg3Lv0mNiRhXJ3E1IxbDjj0BnXVJrOA8RcKeac2EVOGC5bGnS7HM7y4cGbiU%2Fitems%2F01GZIE6HKACPX766BXPFFLNW5KJJ53SL3Z%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A913ABDB-6491-479A-8B73-7AFB04B520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0874" y="4211010"/>
            <a:ext cx="3646991" cy="2049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96B60C6-18B2-4602-9746-DD7CED9C531E}"/>
              </a:ext>
            </a:extLst>
          </p:cNvPr>
          <p:cNvPicPr>
            <a:picLocks noChangeAspect="1"/>
          </p:cNvPicPr>
          <p:nvPr/>
        </p:nvPicPr>
        <p:blipFill>
          <a:blip r:embed="rId12"/>
          <a:stretch>
            <a:fillRect/>
          </a:stretch>
        </p:blipFill>
        <p:spPr>
          <a:xfrm>
            <a:off x="5003741" y="4181996"/>
            <a:ext cx="3131918" cy="2059919"/>
          </a:xfrm>
          <a:prstGeom prst="rect">
            <a:avLst/>
          </a:prstGeom>
        </p:spPr>
      </p:pic>
      <p:pic>
        <p:nvPicPr>
          <p:cNvPr id="6" name="Picture 5">
            <a:extLst>
              <a:ext uri="{FF2B5EF4-FFF2-40B4-BE49-F238E27FC236}">
                <a16:creationId xmlns:a16="http://schemas.microsoft.com/office/drawing/2014/main" id="{6B431D88-C87B-4404-AA28-368881FCB292}"/>
              </a:ext>
            </a:extLst>
          </p:cNvPr>
          <p:cNvPicPr>
            <a:picLocks noChangeAspect="1"/>
          </p:cNvPicPr>
          <p:nvPr/>
        </p:nvPicPr>
        <p:blipFill>
          <a:blip r:embed="rId13"/>
          <a:stretch>
            <a:fillRect/>
          </a:stretch>
        </p:blipFill>
        <p:spPr>
          <a:xfrm>
            <a:off x="8321535" y="4163844"/>
            <a:ext cx="3684644" cy="2059919"/>
          </a:xfrm>
          <a:prstGeom prst="rect">
            <a:avLst/>
          </a:prstGeom>
        </p:spPr>
      </p:pic>
    </p:spTree>
    <p:extLst>
      <p:ext uri="{BB962C8B-B14F-4D97-AF65-F5344CB8AC3E}">
        <p14:creationId xmlns:p14="http://schemas.microsoft.com/office/powerpoint/2010/main" val="1446124882"/>
      </p:ext>
    </p:extLst>
  </p:cSld>
  <p:clrMapOvr>
    <a:masterClrMapping/>
  </p:clrMapOvr>
  <mc:AlternateContent xmlns:mc="http://schemas.openxmlformats.org/markup-compatibility/2006" xmlns:p14="http://schemas.microsoft.com/office/powerpoint/2010/main">
    <mc:Choice Requires="p14">
      <p:transition spd="slow" p14:dur="2000" advTm="27778"/>
    </mc:Choice>
    <mc:Fallback xmlns="">
      <p:transition spd="slow" advTm="277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uksouth1-mediap.svc.ms/transform/thumbnail?provider=spo&amp;inputFormat=jpg&amp;cs=fFNQTw&amp;docid=https%3A%2F%2Fmeadowsfirst.sharepoint.com%3A443%2F_api%2Fv2.0%2Fdrives%2Fb!C1poGg3Lv0mNiRhXJ3E1IxbDjj0BnXVJrOA8RcKeac2EVOGC5bGnS7HM7y4cGbiU%2Fitems%2F01GZIE6HJTUVYYKIVERFCIZYLY7XFWGROV%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E3204FB7-D2E7-41F0-AE6D-90E20A5FE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301"/>
            <a:ext cx="5266763" cy="29591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uksouth1-mediap.svc.ms/transform/thumbnail?provider=spo&amp;inputFormat=jpg&amp;cs=fFNQTw&amp;docid=https%3A%2F%2Fmeadowsfirst.sharepoint.com%3A443%2F_api%2Fv2.0%2Fdrives%2Fb!C1poGg3Lv0mNiRhXJ3E1IxbDjj0BnXVJrOA8RcKeac2EVOGC5bGnS7HM7y4cGbiU%2Fitems%2F01GZIE6HO5DNNN3A66ZVDYN7OXZIK4ICVG%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860970A0-6F33-4E37-AAE2-1F46160E9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367" y="30301"/>
            <a:ext cx="5266765" cy="29591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s://uksouth1-mediap.svc.ms/transform/thumbnail?provider=spo&amp;inputFormat=jpg&amp;cs=fFNQTw&amp;docid=https%3A%2F%2Fmeadowsfirst.sharepoint.com%3A443%2F_api%2Fv2.0%2Fdrives%2Fb!C1poGg3Lv0mNiRhXJ3E1IxbDjj0BnXVJrOA8RcKeac2EVOGC5bGnS7HM7y4cGbiU%2Fitems%2F01GZIE6HKZ5TU3VQSXBBA32ZRYR6BSUUJ2%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9E6F71D8-F304-426F-9DF2-058495EC0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363" y="3867201"/>
            <a:ext cx="5266765" cy="29591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ksouth1-mediap.svc.ms/transform/thumbnail?provider=spo&amp;inputFormat=jpg&amp;cs=fFNQTw&amp;docid=https%3A%2F%2Fmeadowsfirst.sharepoint.com%3A443%2F_api%2Fv2.0%2Fdrives%2Fb!C1poGg3Lv0mNiRhXJ3E1IxbDjj0BnXVJrOA8RcKeac2EVOGC5bGnS7HM7y4cGbiU%2Fitems%2F01GZIE6HIWT5CGGKLW65HYS2YUCTPQPQQS%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2&amp;height=749&amp;srcWidth=3366&amp;srcHeight=1893">
            <a:extLst>
              <a:ext uri="{FF2B5EF4-FFF2-40B4-BE49-F238E27FC236}">
                <a16:creationId xmlns:a16="http://schemas.microsoft.com/office/drawing/2014/main" id="{BFFB914D-E443-4C9E-9386-F0E595C1F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235" y="3864458"/>
            <a:ext cx="5266765" cy="29618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BAECA1E-58FE-4BD4-930D-55620A63691D}"/>
              </a:ext>
            </a:extLst>
          </p:cNvPr>
          <p:cNvSpPr/>
          <p:nvPr/>
        </p:nvSpPr>
        <p:spPr>
          <a:xfrm>
            <a:off x="0" y="2941128"/>
            <a:ext cx="12192000" cy="923330"/>
          </a:xfrm>
          <a:prstGeom prst="rect">
            <a:avLst/>
          </a:prstGeom>
          <a:noFill/>
        </p:spPr>
        <p:txBody>
          <a:bodyPr wrap="square" lIns="91440" tIns="45720" rIns="91440" bIns="45720">
            <a:spAutoFit/>
          </a:bodyPr>
          <a:lstStyle/>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Caring, sharing, preparing for life…</a:t>
            </a:r>
          </a:p>
        </p:txBody>
      </p:sp>
      <p:pic>
        <p:nvPicPr>
          <p:cNvPr id="7" name="Picture 6" descr="V:\meadows mouse\MEADOWS_MOUSE_clr_print.jpg">
            <a:extLst>
              <a:ext uri="{FF2B5EF4-FFF2-40B4-BE49-F238E27FC236}">
                <a16:creationId xmlns:a16="http://schemas.microsoft.com/office/drawing/2014/main" id="{0815EEB8-0C3A-4F10-9CFC-358B5A5B8C3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3419" y="2007846"/>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6A7C7911-8DE5-438B-BC86-23AC23B338A6}"/>
              </a:ext>
            </a:extLst>
          </p:cNvPr>
          <p:cNvSpPr/>
          <p:nvPr/>
        </p:nvSpPr>
        <p:spPr>
          <a:xfrm>
            <a:off x="4021584" y="30301"/>
            <a:ext cx="3504564" cy="1992816"/>
          </a:xfrm>
          <a:prstGeom prst="wedgeEllipseCallout">
            <a:avLst>
              <a:gd name="adj1" fmla="val 32364"/>
              <a:gd name="adj2" fmla="val 63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our school motto. We want children to have rich opportunities to help prepare them for their next step.</a:t>
            </a:r>
            <a:endParaRPr lang="en-GB" dirty="0"/>
          </a:p>
        </p:txBody>
      </p:sp>
      <p:sp>
        <p:nvSpPr>
          <p:cNvPr id="9" name="Speech Bubble: Oval 8">
            <a:extLst>
              <a:ext uri="{FF2B5EF4-FFF2-40B4-BE49-F238E27FC236}">
                <a16:creationId xmlns:a16="http://schemas.microsoft.com/office/drawing/2014/main" id="{78B2357F-7D7B-4130-8F8D-935857FED6FD}"/>
              </a:ext>
            </a:extLst>
          </p:cNvPr>
          <p:cNvSpPr/>
          <p:nvPr/>
        </p:nvSpPr>
        <p:spPr>
          <a:xfrm>
            <a:off x="4847207" y="4121533"/>
            <a:ext cx="2902361" cy="1992816"/>
          </a:xfrm>
          <a:prstGeom prst="wedgeEllipseCallout">
            <a:avLst>
              <a:gd name="adj1" fmla="val 571"/>
              <a:gd name="adj2" fmla="val -653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develop a respect for each other and the world around us.</a:t>
            </a:r>
            <a:endParaRPr lang="en-GB" dirty="0"/>
          </a:p>
        </p:txBody>
      </p:sp>
    </p:spTree>
    <p:extLst>
      <p:ext uri="{BB962C8B-B14F-4D97-AF65-F5344CB8AC3E}">
        <p14:creationId xmlns:p14="http://schemas.microsoft.com/office/powerpoint/2010/main" val="2480756361"/>
      </p:ext>
    </p:extLst>
  </p:cSld>
  <p:clrMapOvr>
    <a:masterClrMapping/>
  </p:clrMapOvr>
  <mc:AlternateContent xmlns:mc="http://schemas.openxmlformats.org/markup-compatibility/2006" xmlns:p14="http://schemas.microsoft.com/office/powerpoint/2010/main">
    <mc:Choice Requires="p14">
      <p:transition spd="slow" p14:dur="2000" advTm="31506"/>
    </mc:Choice>
    <mc:Fallback xmlns="">
      <p:transition spd="slow" advTm="3150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693BD-30F4-4823-9386-30B41AF12408}"/>
              </a:ext>
            </a:extLst>
          </p:cNvPr>
          <p:cNvPicPr>
            <a:picLocks noChangeAspect="1"/>
          </p:cNvPicPr>
          <p:nvPr/>
        </p:nvPicPr>
        <p:blipFill>
          <a:blip r:embed="rId3"/>
          <a:stretch>
            <a:fillRect/>
          </a:stretch>
        </p:blipFill>
        <p:spPr>
          <a:xfrm>
            <a:off x="8648076" y="614782"/>
            <a:ext cx="3525614" cy="2664758"/>
          </a:xfrm>
          <a:prstGeom prst="rect">
            <a:avLst/>
          </a:prstGeom>
        </p:spPr>
      </p:pic>
      <p:pic>
        <p:nvPicPr>
          <p:cNvPr id="3" name="Picture 2">
            <a:extLst>
              <a:ext uri="{FF2B5EF4-FFF2-40B4-BE49-F238E27FC236}">
                <a16:creationId xmlns:a16="http://schemas.microsoft.com/office/drawing/2014/main" id="{69D3FB9E-4243-4798-94B1-3F2FBE925800}"/>
              </a:ext>
            </a:extLst>
          </p:cNvPr>
          <p:cNvPicPr>
            <a:picLocks noChangeAspect="1"/>
          </p:cNvPicPr>
          <p:nvPr/>
        </p:nvPicPr>
        <p:blipFill>
          <a:blip r:embed="rId4"/>
          <a:stretch>
            <a:fillRect/>
          </a:stretch>
        </p:blipFill>
        <p:spPr>
          <a:xfrm>
            <a:off x="4312700" y="798139"/>
            <a:ext cx="3566615" cy="2534070"/>
          </a:xfrm>
          <a:prstGeom prst="rect">
            <a:avLst/>
          </a:prstGeom>
        </p:spPr>
      </p:pic>
      <p:pic>
        <p:nvPicPr>
          <p:cNvPr id="4" name="Picture 3">
            <a:extLst>
              <a:ext uri="{FF2B5EF4-FFF2-40B4-BE49-F238E27FC236}">
                <a16:creationId xmlns:a16="http://schemas.microsoft.com/office/drawing/2014/main" id="{CC1F47B6-122C-4EA1-B9DB-CAFBC854937B}"/>
              </a:ext>
            </a:extLst>
          </p:cNvPr>
          <p:cNvPicPr>
            <a:picLocks noChangeAspect="1"/>
          </p:cNvPicPr>
          <p:nvPr/>
        </p:nvPicPr>
        <p:blipFill>
          <a:blip r:embed="rId5"/>
          <a:stretch>
            <a:fillRect/>
          </a:stretch>
        </p:blipFill>
        <p:spPr>
          <a:xfrm>
            <a:off x="7379418" y="2753425"/>
            <a:ext cx="4532448" cy="2315135"/>
          </a:xfrm>
          <a:prstGeom prst="rect">
            <a:avLst/>
          </a:prstGeom>
        </p:spPr>
      </p:pic>
      <p:pic>
        <p:nvPicPr>
          <p:cNvPr id="5" name="Picture 4">
            <a:extLst>
              <a:ext uri="{FF2B5EF4-FFF2-40B4-BE49-F238E27FC236}">
                <a16:creationId xmlns:a16="http://schemas.microsoft.com/office/drawing/2014/main" id="{B3520AE7-DCF4-4F28-BA64-316A5AD28CC6}"/>
              </a:ext>
            </a:extLst>
          </p:cNvPr>
          <p:cNvPicPr>
            <a:picLocks noChangeAspect="1"/>
          </p:cNvPicPr>
          <p:nvPr/>
        </p:nvPicPr>
        <p:blipFill>
          <a:blip r:embed="rId6"/>
          <a:stretch>
            <a:fillRect/>
          </a:stretch>
        </p:blipFill>
        <p:spPr>
          <a:xfrm>
            <a:off x="4812596" y="3910993"/>
            <a:ext cx="3926821" cy="2641007"/>
          </a:xfrm>
          <a:prstGeom prst="rect">
            <a:avLst/>
          </a:prstGeom>
        </p:spPr>
      </p:pic>
      <p:pic>
        <p:nvPicPr>
          <p:cNvPr id="7" name="Picture 6">
            <a:extLst>
              <a:ext uri="{FF2B5EF4-FFF2-40B4-BE49-F238E27FC236}">
                <a16:creationId xmlns:a16="http://schemas.microsoft.com/office/drawing/2014/main" id="{2B81129E-52D1-45A1-835F-55A682C98DBB}"/>
              </a:ext>
            </a:extLst>
          </p:cNvPr>
          <p:cNvPicPr>
            <a:picLocks noChangeAspect="1"/>
          </p:cNvPicPr>
          <p:nvPr/>
        </p:nvPicPr>
        <p:blipFill>
          <a:blip r:embed="rId7"/>
          <a:stretch>
            <a:fillRect/>
          </a:stretch>
        </p:blipFill>
        <p:spPr>
          <a:xfrm>
            <a:off x="1258677" y="413637"/>
            <a:ext cx="2556998" cy="3497355"/>
          </a:xfrm>
          <a:prstGeom prst="rect">
            <a:avLst/>
          </a:prstGeom>
        </p:spPr>
      </p:pic>
      <p:pic>
        <p:nvPicPr>
          <p:cNvPr id="6" name="Picture 5">
            <a:extLst>
              <a:ext uri="{FF2B5EF4-FFF2-40B4-BE49-F238E27FC236}">
                <a16:creationId xmlns:a16="http://schemas.microsoft.com/office/drawing/2014/main" id="{D4DD6226-05FD-4798-8582-035B702944E2}"/>
              </a:ext>
            </a:extLst>
          </p:cNvPr>
          <p:cNvPicPr>
            <a:picLocks noChangeAspect="1"/>
          </p:cNvPicPr>
          <p:nvPr/>
        </p:nvPicPr>
        <p:blipFill>
          <a:blip r:embed="rId8"/>
          <a:stretch>
            <a:fillRect/>
          </a:stretch>
        </p:blipFill>
        <p:spPr>
          <a:xfrm>
            <a:off x="573766" y="3655270"/>
            <a:ext cx="3926821" cy="2789093"/>
          </a:xfrm>
          <a:prstGeom prst="rect">
            <a:avLst/>
          </a:prstGeom>
        </p:spPr>
      </p:pic>
      <p:sp>
        <p:nvSpPr>
          <p:cNvPr id="8" name="Speech Bubble: Oval 7">
            <a:extLst>
              <a:ext uri="{FF2B5EF4-FFF2-40B4-BE49-F238E27FC236}">
                <a16:creationId xmlns:a16="http://schemas.microsoft.com/office/drawing/2014/main" id="{F1A451DF-2BB1-4EE7-AA0A-6EC649EF7131}"/>
              </a:ext>
            </a:extLst>
          </p:cNvPr>
          <p:cNvSpPr/>
          <p:nvPr/>
        </p:nvSpPr>
        <p:spPr>
          <a:xfrm>
            <a:off x="8584707" y="4921455"/>
            <a:ext cx="2902014" cy="1238656"/>
          </a:xfrm>
          <a:prstGeom prst="wedgeEllipseCallout">
            <a:avLst>
              <a:gd name="adj1" fmla="val 32364"/>
              <a:gd name="adj2" fmla="val 63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make learning come to life and be memorable for our children.</a:t>
            </a:r>
            <a:endParaRPr lang="en-GB" dirty="0"/>
          </a:p>
        </p:txBody>
      </p:sp>
      <p:pic>
        <p:nvPicPr>
          <p:cNvPr id="9" name="Picture 8" descr="V:\meadows mouse\MEADOWS_MOUSE_clr_print.jpg">
            <a:extLst>
              <a:ext uri="{FF2B5EF4-FFF2-40B4-BE49-F238E27FC236}">
                <a16:creationId xmlns:a16="http://schemas.microsoft.com/office/drawing/2014/main" id="{1E6C0ECB-29BD-4507-BEEA-2E75F792ACDF}"/>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6692" y="5418183"/>
            <a:ext cx="1305161" cy="123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466571"/>
      </p:ext>
    </p:extLst>
  </p:cSld>
  <p:clrMapOvr>
    <a:masterClrMapping/>
  </p:clrMapOvr>
  <mc:AlternateContent xmlns:mc="http://schemas.openxmlformats.org/markup-compatibility/2006" xmlns:p14="http://schemas.microsoft.com/office/powerpoint/2010/main">
    <mc:Choice Requires="p14">
      <p:transition spd="slow" p14:dur="2000" advTm="15341"/>
    </mc:Choice>
    <mc:Fallback xmlns="">
      <p:transition spd="slow" advTm="1534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ksouth1-mediap.svc.ms/transform/thumbnail?provider=spo&amp;inputFormat=jpg&amp;cs=fFNQTw&amp;docid=https%3A%2F%2Fmeadowsfirst.sharepoint.com%3A443%2F_api%2Fv2.0%2Fdrives%2Fb!C1poGg3Lv0mNiRhXJ3E1IxbDjj0BnXVJrOA8RcKeac2EVOGC5bGnS7HM7y4cGbiU%2Fitems%2F01GZIE6HMIQWCKD3KJAFGLEVN7MZ633GN2%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A04AAFCC-4F0F-49AD-94EA-52245A9E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2192000" cy="6850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meadows mouse\MEADOWS_MOUSE_clr_print.jpg">
            <a:extLst>
              <a:ext uri="{FF2B5EF4-FFF2-40B4-BE49-F238E27FC236}">
                <a16:creationId xmlns:a16="http://schemas.microsoft.com/office/drawing/2014/main" id="{08816E05-1212-47B2-8508-642CB1170EC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6692" y="5418183"/>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CDD11F1D-1526-4B48-86BE-44AD3F1ACB5E}"/>
              </a:ext>
            </a:extLst>
          </p:cNvPr>
          <p:cNvSpPr/>
          <p:nvPr/>
        </p:nvSpPr>
        <p:spPr>
          <a:xfrm>
            <a:off x="8078993" y="2097741"/>
            <a:ext cx="3780590" cy="1567745"/>
          </a:xfrm>
          <a:prstGeom prst="wedgeEllipseCallout">
            <a:avLst>
              <a:gd name="adj1" fmla="val 47966"/>
              <a:gd name="adj2" fmla="val 183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want children to take risks and learn about how to keep themselves safe.</a:t>
            </a:r>
            <a:endParaRPr lang="en-GB" dirty="0"/>
          </a:p>
        </p:txBody>
      </p:sp>
    </p:spTree>
    <p:extLst>
      <p:ext uri="{BB962C8B-B14F-4D97-AF65-F5344CB8AC3E}">
        <p14:creationId xmlns:p14="http://schemas.microsoft.com/office/powerpoint/2010/main" val="979605405"/>
      </p:ext>
    </p:extLst>
  </p:cSld>
  <p:clrMapOvr>
    <a:masterClrMapping/>
  </p:clrMapOvr>
  <mc:AlternateContent xmlns:mc="http://schemas.openxmlformats.org/markup-compatibility/2006" xmlns:p14="http://schemas.microsoft.com/office/powerpoint/2010/main">
    <mc:Choice Requires="p14">
      <p:transition spd="slow" p14:dur="2000" advTm="1960"/>
    </mc:Choice>
    <mc:Fallback xmlns="">
      <p:transition spd="slow" advTm="19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ksouth1-mediap.svc.ms/transform/thumbnail?provider=spo&amp;inputFormat=jpg&amp;cs=fFNQTw&amp;docid=https%3A%2F%2Fmeadowsfirst.sharepoint.com%3A443%2F_api%2Fv2.0%2Fdrives%2Fb!C1poGg3Lv0mNiRhXJ3E1IxbDjj0BnXVJrOA8RcKeac2EVOGC5bGnS7HM7y4cGbiU%2Fitems%2F01GZIE6HNVLR6BM5XUPVDYBXWCSVIB2QSS%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807DE99C-1DC1-4C4F-A7D1-C673D0239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2192000" cy="6850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meadows mouse\MEADOWS_MOUSE_clr_print.jpg">
            <a:extLst>
              <a:ext uri="{FF2B5EF4-FFF2-40B4-BE49-F238E27FC236}">
                <a16:creationId xmlns:a16="http://schemas.microsoft.com/office/drawing/2014/main" id="{FBB0125A-749D-4574-94F6-B41A7FF3092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6692" y="5418183"/>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0EC663FE-A29F-4C9D-A208-2BFA6D8F1E6C}"/>
              </a:ext>
            </a:extLst>
          </p:cNvPr>
          <p:cNvSpPr/>
          <p:nvPr/>
        </p:nvSpPr>
        <p:spPr>
          <a:xfrm>
            <a:off x="8797770" y="2728670"/>
            <a:ext cx="2902014" cy="1238656"/>
          </a:xfrm>
          <a:prstGeom prst="wedgeEllipseCallout">
            <a:avLst>
              <a:gd name="adj1" fmla="val 47966"/>
              <a:gd name="adj2" fmla="val 183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learn how to get along and share.</a:t>
            </a:r>
            <a:endParaRPr lang="en-GB" dirty="0"/>
          </a:p>
        </p:txBody>
      </p:sp>
    </p:spTree>
    <p:extLst>
      <p:ext uri="{BB962C8B-B14F-4D97-AF65-F5344CB8AC3E}">
        <p14:creationId xmlns:p14="http://schemas.microsoft.com/office/powerpoint/2010/main" val="1939744226"/>
      </p:ext>
    </p:extLst>
  </p:cSld>
  <p:clrMapOvr>
    <a:masterClrMapping/>
  </p:clrMapOvr>
  <mc:AlternateContent xmlns:mc="http://schemas.openxmlformats.org/markup-compatibility/2006" xmlns:p14="http://schemas.microsoft.com/office/powerpoint/2010/main">
    <mc:Choice Requires="p14">
      <p:transition spd="slow" p14:dur="2000" advTm="2824"/>
    </mc:Choice>
    <mc:Fallback xmlns="">
      <p:transition spd="slow" advTm="282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ksouth1-mediap.svc.ms/transform/thumbnail?provider=spo&amp;inputFormat=jpg&amp;cs=fFNQTw&amp;docid=https%3A%2F%2Fmeadowsfirst.sharepoint.com%3A443%2F_api%2Fv2.0%2Fdrives%2Fb!C1poGg3Lv0mNiRhXJ3E1IxbDjj0BnXVJrOA8RcKeac2EVOGC5bGnS7HM7y4cGbiU%2Fitems%2F01GZIE6HPMIEXWH6IHXZE3ARORRMBI5HPB%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434&amp;height=749&amp;srcWidth=3238&amp;srcHeight=1692">
            <a:extLst>
              <a:ext uri="{FF2B5EF4-FFF2-40B4-BE49-F238E27FC236}">
                <a16:creationId xmlns:a16="http://schemas.microsoft.com/office/drawing/2014/main" id="{A607D3D7-9752-4E31-8D48-695DA5F60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475"/>
            <a:ext cx="12192000" cy="63674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2A9D7F-02B9-414A-9C48-ADF21329E56A}"/>
              </a:ext>
            </a:extLst>
          </p:cNvPr>
          <p:cNvSpPr txBox="1"/>
          <p:nvPr/>
        </p:nvSpPr>
        <p:spPr>
          <a:xfrm>
            <a:off x="2263587" y="430306"/>
            <a:ext cx="8364071" cy="646331"/>
          </a:xfrm>
          <a:prstGeom prst="rect">
            <a:avLst/>
          </a:prstGeom>
          <a:noFill/>
        </p:spPr>
        <p:txBody>
          <a:bodyPr wrap="square" rtlCol="0">
            <a:spAutoFit/>
          </a:bodyPr>
          <a:lstStyle/>
          <a:p>
            <a:r>
              <a:rPr lang="en-GB" b="1" dirty="0">
                <a:solidFill>
                  <a:schemeClr val="bg1"/>
                </a:solidFill>
                <a:hlinkClick r:id="rId4"/>
              </a:rPr>
              <a:t>https://www.meadowsfirst.co.uk/parents/starting-school-new-admissions</a:t>
            </a:r>
            <a:endParaRPr lang="en-GB" b="1" dirty="0">
              <a:solidFill>
                <a:schemeClr val="bg1"/>
              </a:solidFill>
            </a:endParaRPr>
          </a:p>
          <a:p>
            <a:endParaRPr lang="en-GB" b="1" dirty="0">
              <a:solidFill>
                <a:schemeClr val="bg1"/>
              </a:solidFill>
            </a:endParaRPr>
          </a:p>
        </p:txBody>
      </p:sp>
      <p:pic>
        <p:nvPicPr>
          <p:cNvPr id="4" name="Picture 3" descr="V:\meadows mouse\MEADOWS_MOUSE_clr_print.jpg">
            <a:extLst>
              <a:ext uri="{FF2B5EF4-FFF2-40B4-BE49-F238E27FC236}">
                <a16:creationId xmlns:a16="http://schemas.microsoft.com/office/drawing/2014/main" id="{0D5CAA6E-D0E5-44D9-85C5-0C7415F399C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6692" y="5418183"/>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2734F424-3E65-4DAF-94A0-EEA775375C23}"/>
              </a:ext>
            </a:extLst>
          </p:cNvPr>
          <p:cNvSpPr/>
          <p:nvPr/>
        </p:nvSpPr>
        <p:spPr>
          <a:xfrm>
            <a:off x="6702640" y="5090130"/>
            <a:ext cx="2902014" cy="1238656"/>
          </a:xfrm>
          <a:prstGeom prst="wedgeEllipseCallout">
            <a:avLst>
              <a:gd name="adj1" fmla="val 88041"/>
              <a:gd name="adj2" fmla="val 2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are kind to each and know how to be a good friend.</a:t>
            </a:r>
            <a:endParaRPr lang="en-GB" dirty="0"/>
          </a:p>
        </p:txBody>
      </p:sp>
    </p:spTree>
    <p:extLst>
      <p:ext uri="{BB962C8B-B14F-4D97-AF65-F5344CB8AC3E}">
        <p14:creationId xmlns:p14="http://schemas.microsoft.com/office/powerpoint/2010/main" val="1513135367"/>
      </p:ext>
    </p:extLst>
  </p:cSld>
  <p:clrMapOvr>
    <a:masterClrMapping/>
  </p:clrMapOvr>
  <mc:AlternateContent xmlns:mc="http://schemas.openxmlformats.org/markup-compatibility/2006" xmlns:p14="http://schemas.microsoft.com/office/powerpoint/2010/main">
    <mc:Choice Requires="p14">
      <p:transition spd="slow" p14:dur="2000" advTm="31827"/>
    </mc:Choice>
    <mc:Fallback xmlns="">
      <p:transition spd="slow" advTm="3182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ksouth1-mediap.svc.ms/transform/thumbnail?provider=spo&amp;inputFormat=jpg&amp;cs=fFNQTw&amp;docid=https%3A%2F%2Fmeadowsfirst.sharepoint.com%3A443%2F_api%2Fv2.0%2Fdrives%2Fb!C1poGg3Lv0mNiRhXJ3E1IxbDjj0BnXVJrOA8RcKeac2EVOGC5bGnS7HM7y4cGbiU%2Fitems%2F01GZIE6HIWT5CGGKLW65HYS2YUCTPQPQQS%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2&amp;height=749&amp;srcWidth=3366&amp;srcHeight=1893">
            <a:extLst>
              <a:ext uri="{FF2B5EF4-FFF2-40B4-BE49-F238E27FC236}">
                <a16:creationId xmlns:a16="http://schemas.microsoft.com/office/drawing/2014/main" id="{F9631ADD-4672-4575-B525-315BC7AF6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252" y="252352"/>
            <a:ext cx="5860621" cy="32958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uksouth1-mediap.svc.ms/transform/thumbnail?provider=spo&amp;inputFormat=jpg&amp;cs=fFNQTw&amp;docid=https%3A%2F%2Fmeadowsfirst.sharepoint.com%3A443%2F_api%2Fv2.0%2Fdrives%2Fb!C1poGg3Lv0mNiRhXJ3E1IxbDjj0BnXVJrOA8RcKeac2EVOGC5bGnS7HM7y4cGbiU%2Fitems%2F01GZIE6HMI6YG75MRNARD2X3E2BH7BIK4L%3Fversion%3DDraft&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560&amp;height=749&amp;srcWidth=1936&amp;srcHeight=2592">
            <a:extLst>
              <a:ext uri="{FF2B5EF4-FFF2-40B4-BE49-F238E27FC236}">
                <a16:creationId xmlns:a16="http://schemas.microsoft.com/office/drawing/2014/main" id="{854C3D77-F9D7-4064-81C8-EBC4AEE6E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618" y="251115"/>
            <a:ext cx="4921188" cy="6594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uksouth1-mediap.svc.ms/transform/thumbnail?provider=spo&amp;inputFormat=jpg&amp;cs=fFNQTw&amp;docid=https%3A%2F%2Fmeadowsfirst.sharepoint.com%3A443%2F_api%2Fv2.0%2Fdrives%2Fb!C1poGg3Lv0mNiRhXJ3E1IxbDjj0BnXVJrOA8RcKeac2EVOGC5bGnS7HM7y4cGbiU%2Fitems%2F01GZIE6HPSKPAELJG3NBFZGEQYUDDTQUMM%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B057D02E-C6DF-44D2-BBEE-F4DABC7FF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52" y="3429000"/>
            <a:ext cx="5893128" cy="3311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BCED3A-0A52-446E-96F0-78601FE41EF5}"/>
              </a:ext>
            </a:extLst>
          </p:cNvPr>
          <p:cNvSpPr txBox="1"/>
          <p:nvPr/>
        </p:nvSpPr>
        <p:spPr>
          <a:xfrm>
            <a:off x="2265944" y="3315134"/>
            <a:ext cx="4072302" cy="1477328"/>
          </a:xfrm>
          <a:prstGeom prst="rect">
            <a:avLst/>
          </a:prstGeom>
          <a:noFill/>
        </p:spPr>
        <p:txBody>
          <a:bodyPr wrap="square" rtlCol="0">
            <a:spAutoFit/>
          </a:bodyPr>
          <a:lstStyle/>
          <a:p>
            <a:r>
              <a:rPr lang="en-GB" sz="3000" dirty="0"/>
              <a:t>Thank you for watching – we hope to see you soon!</a:t>
            </a:r>
          </a:p>
        </p:txBody>
      </p:sp>
    </p:spTree>
    <p:extLst>
      <p:ext uri="{BB962C8B-B14F-4D97-AF65-F5344CB8AC3E}">
        <p14:creationId xmlns:p14="http://schemas.microsoft.com/office/powerpoint/2010/main" val="2194423565"/>
      </p:ext>
    </p:extLst>
  </p:cSld>
  <p:clrMapOvr>
    <a:masterClrMapping/>
  </p:clrMapOvr>
  <mc:AlternateContent xmlns:mc="http://schemas.openxmlformats.org/markup-compatibility/2006" xmlns:p14="http://schemas.microsoft.com/office/powerpoint/2010/main">
    <mc:Choice Requires="p14">
      <p:transition spd="slow" p14:dur="2000" advTm="3470"/>
    </mc:Choice>
    <mc:Fallback xmlns="">
      <p:transition spd="slow" advTm="347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968E8-72A9-4FF7-BEA5-0508060A1E0E}"/>
              </a:ext>
            </a:extLst>
          </p:cNvPr>
          <p:cNvSpPr>
            <a:spLocks noGrp="1"/>
          </p:cNvSpPr>
          <p:nvPr>
            <p:ph type="title"/>
          </p:nvPr>
        </p:nvSpPr>
        <p:spPr>
          <a:xfrm>
            <a:off x="838200" y="673973"/>
            <a:ext cx="10515600" cy="1325563"/>
          </a:xfrm>
        </p:spPr>
        <p:txBody>
          <a:bodyPr>
            <a:normAutofit fontScale="90000"/>
          </a:bodyPr>
          <a:lstStyle/>
          <a:p>
            <a:pPr algn="ctr"/>
            <a:r>
              <a:rPr lang="en-GB" dirty="0"/>
              <a:t>Mr </a:t>
            </a:r>
            <a:r>
              <a:rPr lang="en-GB" dirty="0" err="1"/>
              <a:t>Satchwell</a:t>
            </a:r>
            <a:r>
              <a:rPr lang="en-GB" dirty="0"/>
              <a:t> and Mrs Dwyer would like to welcome you to Meadows First School. This is short presentation for you to watch if you are thinking of joining our school.</a:t>
            </a:r>
          </a:p>
        </p:txBody>
      </p:sp>
      <p:pic>
        <p:nvPicPr>
          <p:cNvPr id="4" name="Picture 4" descr="V:\meadows mouse\MEADOWS_MOUSE_clr_print.jpg">
            <a:extLst>
              <a:ext uri="{FF2B5EF4-FFF2-40B4-BE49-F238E27FC236}">
                <a16:creationId xmlns:a16="http://schemas.microsoft.com/office/drawing/2014/main" id="{8C14EE26-7D4E-411A-A792-B3115F4703FD}"/>
              </a:ext>
            </a:extLst>
          </p:cNvPr>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3" y="5619344"/>
            <a:ext cx="1305161" cy="1238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5O7A0197">
            <a:extLst>
              <a:ext uri="{FF2B5EF4-FFF2-40B4-BE49-F238E27FC236}">
                <a16:creationId xmlns:a16="http://schemas.microsoft.com/office/drawing/2014/main" id="{020DD789-7A29-454E-BE30-67E266F0B3C0}"/>
              </a:ext>
            </a:extLst>
          </p:cNvPr>
          <p:cNvPicPr/>
          <p:nvPr/>
        </p:nvPicPr>
        <p:blipFill>
          <a:blip r:embed="rId5">
            <a:extLst>
              <a:ext uri="{28A0092B-C50C-407E-A947-70E740481C1C}">
                <a14:useLocalDpi xmlns:a14="http://schemas.microsoft.com/office/drawing/2010/main" val="0"/>
              </a:ext>
            </a:extLst>
          </a:blip>
          <a:srcRect l="34285" t="15697" r="34523" b="19620"/>
          <a:stretch>
            <a:fillRect/>
          </a:stretch>
        </p:blipFill>
        <p:spPr bwMode="auto">
          <a:xfrm>
            <a:off x="9186474" y="1999536"/>
            <a:ext cx="1539894" cy="1916617"/>
          </a:xfrm>
          <a:prstGeom prst="rect">
            <a:avLst/>
          </a:prstGeom>
          <a:noFill/>
          <a:ln>
            <a:noFill/>
          </a:ln>
          <a:effectLst/>
        </p:spPr>
      </p:pic>
      <p:sp>
        <p:nvSpPr>
          <p:cNvPr id="9" name="Title 1">
            <a:extLst>
              <a:ext uri="{FF2B5EF4-FFF2-40B4-BE49-F238E27FC236}">
                <a16:creationId xmlns:a16="http://schemas.microsoft.com/office/drawing/2014/main" id="{1C76E0E4-F894-4785-85C0-FC287F6A9F28}"/>
              </a:ext>
            </a:extLst>
          </p:cNvPr>
          <p:cNvSpPr txBox="1">
            <a:spLocks/>
          </p:cNvSpPr>
          <p:nvPr/>
        </p:nvSpPr>
        <p:spPr>
          <a:xfrm>
            <a:off x="159521" y="4068146"/>
            <a:ext cx="57707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Mr </a:t>
            </a:r>
            <a:r>
              <a:rPr lang="en-GB" dirty="0" err="1"/>
              <a:t>Satchwell</a:t>
            </a:r>
            <a:r>
              <a:rPr lang="en-GB" dirty="0"/>
              <a:t> is the head teacher</a:t>
            </a:r>
          </a:p>
        </p:txBody>
      </p:sp>
      <p:sp>
        <p:nvSpPr>
          <p:cNvPr id="10" name="Title 1">
            <a:extLst>
              <a:ext uri="{FF2B5EF4-FFF2-40B4-BE49-F238E27FC236}">
                <a16:creationId xmlns:a16="http://schemas.microsoft.com/office/drawing/2014/main" id="{6254D076-C2F3-4CAE-BE94-F1A3E1D31FF1}"/>
              </a:ext>
            </a:extLst>
          </p:cNvPr>
          <p:cNvSpPr txBox="1">
            <a:spLocks/>
          </p:cNvSpPr>
          <p:nvPr/>
        </p:nvSpPr>
        <p:spPr>
          <a:xfrm>
            <a:off x="6124381" y="4068146"/>
            <a:ext cx="57707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Mrs Dwyer is the deputy head teacher</a:t>
            </a:r>
          </a:p>
        </p:txBody>
      </p:sp>
      <p:sp>
        <p:nvSpPr>
          <p:cNvPr id="11" name="Title 1">
            <a:extLst>
              <a:ext uri="{FF2B5EF4-FFF2-40B4-BE49-F238E27FC236}">
                <a16:creationId xmlns:a16="http://schemas.microsoft.com/office/drawing/2014/main" id="{A9815E65-5538-4E9C-9015-87F21232B5D5}"/>
              </a:ext>
            </a:extLst>
          </p:cNvPr>
          <p:cNvSpPr txBox="1">
            <a:spLocks/>
          </p:cNvSpPr>
          <p:nvPr/>
        </p:nvSpPr>
        <p:spPr>
          <a:xfrm>
            <a:off x="1242408" y="5706824"/>
            <a:ext cx="103430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hlinkClick r:id="rId6"/>
              </a:rPr>
              <a:t>https://www.meadowsfirst.co.uk/parents/starting-school-new-admissions</a:t>
            </a:r>
            <a:endParaRPr lang="en-GB" sz="2800" dirty="0"/>
          </a:p>
          <a:p>
            <a:pPr algn="ctr"/>
            <a:endParaRPr lang="en-GB" dirty="0"/>
          </a:p>
        </p:txBody>
      </p:sp>
      <p:pic>
        <p:nvPicPr>
          <p:cNvPr id="3" name="Picture 2">
            <a:extLst>
              <a:ext uri="{FF2B5EF4-FFF2-40B4-BE49-F238E27FC236}">
                <a16:creationId xmlns:a16="http://schemas.microsoft.com/office/drawing/2014/main" id="{37C5EB28-F333-0DAE-FA3B-68393BE0DB4C}"/>
              </a:ext>
            </a:extLst>
          </p:cNvPr>
          <p:cNvPicPr>
            <a:picLocks noChangeAspect="1"/>
          </p:cNvPicPr>
          <p:nvPr/>
        </p:nvPicPr>
        <p:blipFill>
          <a:blip r:embed="rId7"/>
          <a:stretch>
            <a:fillRect/>
          </a:stretch>
        </p:blipFill>
        <p:spPr>
          <a:xfrm>
            <a:off x="1354189" y="1803661"/>
            <a:ext cx="1653433" cy="2264485"/>
          </a:xfrm>
          <a:prstGeom prst="rect">
            <a:avLst/>
          </a:prstGeom>
        </p:spPr>
      </p:pic>
    </p:spTree>
    <p:extLst>
      <p:ext uri="{BB962C8B-B14F-4D97-AF65-F5344CB8AC3E}">
        <p14:creationId xmlns:p14="http://schemas.microsoft.com/office/powerpoint/2010/main" val="791726333"/>
      </p:ext>
    </p:extLst>
  </p:cSld>
  <p:clrMapOvr>
    <a:masterClrMapping/>
  </p:clrMapOvr>
  <mc:AlternateContent xmlns:mc="http://schemas.openxmlformats.org/markup-compatibility/2006" xmlns:p14="http://schemas.microsoft.com/office/powerpoint/2010/main">
    <mc:Choice Requires="p14">
      <p:transition spd="slow" p14:dur="2000" advTm="34035"/>
    </mc:Choice>
    <mc:Fallback xmlns="">
      <p:transition spd="slow" advTm="3403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meadows mouse\MEADOWS_MOUSE_clr_print.jpg">
            <a:extLst>
              <a:ext uri="{FF2B5EF4-FFF2-40B4-BE49-F238E27FC236}">
                <a16:creationId xmlns:a16="http://schemas.microsoft.com/office/drawing/2014/main" id="{8BFB3B2E-F6B6-401A-8803-01C73C03199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3" y="5619344"/>
            <a:ext cx="1305161" cy="1238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7F25B5-34FC-4304-9D37-2D8F557348CB}"/>
              </a:ext>
            </a:extLst>
          </p:cNvPr>
          <p:cNvPicPr/>
          <p:nvPr/>
        </p:nvPicPr>
        <p:blipFill rotWithShape="1">
          <a:blip r:embed="rId5">
            <a:extLst>
              <a:ext uri="{28A0092B-C50C-407E-A947-70E740481C1C}">
                <a14:useLocalDpi xmlns:a14="http://schemas.microsoft.com/office/drawing/2010/main" val="0"/>
              </a:ext>
            </a:extLst>
          </a:blip>
          <a:srcRect l="35226"/>
          <a:stretch/>
        </p:blipFill>
        <p:spPr>
          <a:xfrm>
            <a:off x="7337767" y="3429000"/>
            <a:ext cx="2536701" cy="2252558"/>
          </a:xfrm>
          <a:prstGeom prst="rect">
            <a:avLst/>
          </a:prstGeom>
        </p:spPr>
      </p:pic>
      <p:sp>
        <p:nvSpPr>
          <p:cNvPr id="6" name="Rectangle 5">
            <a:extLst>
              <a:ext uri="{FF2B5EF4-FFF2-40B4-BE49-F238E27FC236}">
                <a16:creationId xmlns:a16="http://schemas.microsoft.com/office/drawing/2014/main" id="{D980E883-97A6-465B-A8B2-484EE4CE6436}"/>
              </a:ext>
            </a:extLst>
          </p:cNvPr>
          <p:cNvSpPr/>
          <p:nvPr/>
        </p:nvSpPr>
        <p:spPr>
          <a:xfrm>
            <a:off x="1506462" y="5849471"/>
            <a:ext cx="10192480" cy="523220"/>
          </a:xfrm>
          <a:prstGeom prst="rect">
            <a:avLst/>
          </a:prstGeom>
        </p:spPr>
        <p:txBody>
          <a:bodyPr wrap="square">
            <a:spAutoFit/>
          </a:bodyPr>
          <a:lstStyle/>
          <a:p>
            <a:r>
              <a:rPr lang="en-GB" sz="2800" dirty="0"/>
              <a:t>Email: </a:t>
            </a:r>
            <a:r>
              <a:rPr lang="en-GB" sz="2800" dirty="0">
                <a:hlinkClick r:id="rId6"/>
              </a:rPr>
              <a:t>office@meadows.worcs.sch.uk</a:t>
            </a:r>
            <a:r>
              <a:rPr lang="en-GB" sz="2800" dirty="0"/>
              <a:t> or phone: 01527 872508</a:t>
            </a:r>
          </a:p>
        </p:txBody>
      </p:sp>
      <p:pic>
        <p:nvPicPr>
          <p:cNvPr id="4098" name="Picture 2" descr="https://uksouth1-mediap.svc.ms/transform/thumbnail?provider=spo&amp;inputFormat=jpg&amp;cs=fFNQTw&amp;docid=https%3A%2F%2Fmeadowsfirst.sharepoint.com%3A443%2F_api%2Fv2.0%2Fdrives%2Fb!C1poGg3Lv0mNiRhXJ3E1IxbDjj0BnXVJrOA8RcKeac2EVOGC5bGnS7HM7y4cGbiU%2Fitems%2F01GZIE6HOYUDZ4HJ44L5FLOALXQTP2HQYW%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CE112FF1-B633-49BD-9B4F-3980461EC3D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956"/>
          <a:stretch/>
        </p:blipFill>
        <p:spPr bwMode="auto">
          <a:xfrm>
            <a:off x="484095" y="157852"/>
            <a:ext cx="5611905" cy="5165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ksouth1-mediap.svc.ms/transform/thumbnail?provider=spo&amp;inputFormat=jpg&amp;cs=fFNQTw&amp;docid=https%3A%2F%2Fmeadowsfirst.sharepoint.com%3A443%2F_api%2Fv2.0%2Fdrives%2Fb!C1poGg3Lv0mNiRhXJ3E1IxbDjj0BnXVJrOA8RcKeac2EVOGC5bGnS7HM7y4cGbiU%2Fitems%2F01GZIE6HLAH2DNJFXN2JELLQOLTTSPWSPW%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294&amp;height=749&amp;srcWidth=3329&amp;srcHeight=1928">
            <a:extLst>
              <a:ext uri="{FF2B5EF4-FFF2-40B4-BE49-F238E27FC236}">
                <a16:creationId xmlns:a16="http://schemas.microsoft.com/office/drawing/2014/main" id="{79C94EEE-8912-4D8A-A99F-789615DD71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0510" y="311646"/>
            <a:ext cx="5571216" cy="322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04743"/>
      </p:ext>
    </p:extLst>
  </p:cSld>
  <p:clrMapOvr>
    <a:masterClrMapping/>
  </p:clrMapOvr>
  <mc:AlternateContent xmlns:mc="http://schemas.openxmlformats.org/markup-compatibility/2006" xmlns:p14="http://schemas.microsoft.com/office/powerpoint/2010/main">
    <mc:Choice Requires="p14">
      <p:transition spd="slow" p14:dur="2000" advTm="42409"/>
    </mc:Choice>
    <mc:Fallback xmlns="">
      <p:transition spd="slow" advTm="4240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184434-5E4B-47ED-8BBF-56AF17029FFA}"/>
              </a:ext>
            </a:extLst>
          </p:cNvPr>
          <p:cNvPicPr/>
          <p:nvPr/>
        </p:nvPicPr>
        <p:blipFill>
          <a:blip r:embed="rId3">
            <a:extLst>
              <a:ext uri="{28A0092B-C50C-407E-A947-70E740481C1C}">
                <a14:useLocalDpi xmlns:a14="http://schemas.microsoft.com/office/drawing/2010/main" val="0"/>
              </a:ext>
            </a:extLst>
          </a:blip>
          <a:stretch>
            <a:fillRect/>
          </a:stretch>
        </p:blipFill>
        <p:spPr>
          <a:xfrm>
            <a:off x="3200400" y="2595282"/>
            <a:ext cx="4957482" cy="4023118"/>
          </a:xfrm>
          <a:prstGeom prst="rect">
            <a:avLst/>
          </a:prstGeom>
        </p:spPr>
      </p:pic>
      <p:pic>
        <p:nvPicPr>
          <p:cNvPr id="4" name="Picture 3">
            <a:extLst>
              <a:ext uri="{FF2B5EF4-FFF2-40B4-BE49-F238E27FC236}">
                <a16:creationId xmlns:a16="http://schemas.microsoft.com/office/drawing/2014/main" id="{A1632516-4F1C-4770-AA43-BC7CB35D0860}"/>
              </a:ext>
            </a:extLst>
          </p:cNvPr>
          <p:cNvPicPr/>
          <p:nvPr/>
        </p:nvPicPr>
        <p:blipFill>
          <a:blip r:embed="rId4">
            <a:extLst>
              <a:ext uri="{28A0092B-C50C-407E-A947-70E740481C1C}">
                <a14:useLocalDpi xmlns:a14="http://schemas.microsoft.com/office/drawing/2010/main" val="0"/>
              </a:ext>
            </a:extLst>
          </a:blip>
          <a:stretch>
            <a:fillRect/>
          </a:stretch>
        </p:blipFill>
        <p:spPr>
          <a:xfrm>
            <a:off x="8319248" y="355413"/>
            <a:ext cx="2954787" cy="4023117"/>
          </a:xfrm>
          <a:prstGeom prst="rect">
            <a:avLst/>
          </a:prstGeom>
        </p:spPr>
      </p:pic>
      <p:sp>
        <p:nvSpPr>
          <p:cNvPr id="5" name="TextBox 4">
            <a:extLst>
              <a:ext uri="{FF2B5EF4-FFF2-40B4-BE49-F238E27FC236}">
                <a16:creationId xmlns:a16="http://schemas.microsoft.com/office/drawing/2014/main" id="{A6E64387-D04F-4326-BBB1-C2A62D35650F}"/>
              </a:ext>
            </a:extLst>
          </p:cNvPr>
          <p:cNvSpPr txBox="1"/>
          <p:nvPr/>
        </p:nvSpPr>
        <p:spPr>
          <a:xfrm>
            <a:off x="8319248" y="4486939"/>
            <a:ext cx="3496235" cy="646331"/>
          </a:xfrm>
          <a:prstGeom prst="rect">
            <a:avLst/>
          </a:prstGeom>
          <a:noFill/>
        </p:spPr>
        <p:txBody>
          <a:bodyPr wrap="square" rtlCol="0">
            <a:spAutoFit/>
          </a:bodyPr>
          <a:lstStyle/>
          <a:p>
            <a:r>
              <a:rPr lang="en-GB" dirty="0"/>
              <a:t>This is the Reception outside learning area. </a:t>
            </a:r>
          </a:p>
        </p:txBody>
      </p:sp>
      <p:pic>
        <p:nvPicPr>
          <p:cNvPr id="7" name="Picture 4" descr="V:\meadows mouse\MEADOWS_MOUSE_clr_print.jpg">
            <a:extLst>
              <a:ext uri="{FF2B5EF4-FFF2-40B4-BE49-F238E27FC236}">
                <a16:creationId xmlns:a16="http://schemas.microsoft.com/office/drawing/2014/main" id="{CF2AFC9D-34B2-45A4-BABB-3086C5404BB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42522" y="5156615"/>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5C959EA-BD9E-43FB-90F8-FF07F7EEFD8C}"/>
              </a:ext>
            </a:extLst>
          </p:cNvPr>
          <p:cNvSpPr/>
          <p:nvPr/>
        </p:nvSpPr>
        <p:spPr>
          <a:xfrm>
            <a:off x="1361659" y="686839"/>
            <a:ext cx="9307317" cy="923330"/>
          </a:xfrm>
          <a:prstGeom prst="rect">
            <a:avLst/>
          </a:prstGeom>
          <a:noFill/>
        </p:spPr>
        <p:txBody>
          <a:bodyPr wrap="square" lIns="91440" tIns="45720" rIns="91440" bIns="45720">
            <a:spAutoFit/>
          </a:bodyPr>
          <a:lstStyle/>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Reception</a:t>
            </a:r>
          </a:p>
        </p:txBody>
      </p:sp>
      <p:pic>
        <p:nvPicPr>
          <p:cNvPr id="10" name="Picture 9">
            <a:extLst>
              <a:ext uri="{FF2B5EF4-FFF2-40B4-BE49-F238E27FC236}">
                <a16:creationId xmlns:a16="http://schemas.microsoft.com/office/drawing/2014/main" id="{12096403-9FFE-4807-B215-E607F80C3266}"/>
              </a:ext>
            </a:extLst>
          </p:cNvPr>
          <p:cNvPicPr>
            <a:picLocks noChangeAspect="1"/>
          </p:cNvPicPr>
          <p:nvPr/>
        </p:nvPicPr>
        <p:blipFill rotWithShape="1">
          <a:blip r:embed="rId7">
            <a:extLst>
              <a:ext uri="{28A0092B-C50C-407E-A947-70E740481C1C}">
                <a14:useLocalDpi xmlns:a14="http://schemas.microsoft.com/office/drawing/2010/main" val="0"/>
              </a:ext>
            </a:extLst>
          </a:blip>
          <a:srcRect b="23942"/>
          <a:stretch/>
        </p:blipFill>
        <p:spPr>
          <a:xfrm>
            <a:off x="263179" y="578071"/>
            <a:ext cx="3405469" cy="3453511"/>
          </a:xfrm>
          <a:prstGeom prst="rect">
            <a:avLst/>
          </a:prstGeom>
        </p:spPr>
      </p:pic>
      <p:sp>
        <p:nvSpPr>
          <p:cNvPr id="11" name="TextBox 10">
            <a:extLst>
              <a:ext uri="{FF2B5EF4-FFF2-40B4-BE49-F238E27FC236}">
                <a16:creationId xmlns:a16="http://schemas.microsoft.com/office/drawing/2014/main" id="{B97280CE-CFC9-43C1-A3A3-762CB7EDE01A}"/>
              </a:ext>
            </a:extLst>
          </p:cNvPr>
          <p:cNvSpPr txBox="1"/>
          <p:nvPr/>
        </p:nvSpPr>
        <p:spPr>
          <a:xfrm>
            <a:off x="215415" y="4101986"/>
            <a:ext cx="2589929" cy="2031325"/>
          </a:xfrm>
          <a:prstGeom prst="rect">
            <a:avLst/>
          </a:prstGeom>
          <a:noFill/>
        </p:spPr>
        <p:txBody>
          <a:bodyPr wrap="square" rtlCol="0">
            <a:spAutoFit/>
          </a:bodyPr>
          <a:lstStyle/>
          <a:p>
            <a:r>
              <a:rPr lang="en-GB" dirty="0"/>
              <a:t>This is the entrance to the Year 1 playground and reception classes. (This playground is where Reception, Year 1 and year 2 are dropped off each day)</a:t>
            </a:r>
          </a:p>
        </p:txBody>
      </p:sp>
      <p:pic>
        <p:nvPicPr>
          <p:cNvPr id="9" name="Picture 4" descr="V:\meadows mouse\MEADOWS_MOUSE_clr_print.jpg">
            <a:extLst>
              <a:ext uri="{FF2B5EF4-FFF2-40B4-BE49-F238E27FC236}">
                <a16:creationId xmlns:a16="http://schemas.microsoft.com/office/drawing/2014/main" id="{78EF8335-EB8C-4EEE-84C9-337FE3CA082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75209" y="2792926"/>
            <a:ext cx="1305161" cy="123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762547"/>
      </p:ext>
    </p:extLst>
  </p:cSld>
  <p:clrMapOvr>
    <a:masterClrMapping/>
  </p:clrMapOvr>
  <mc:AlternateContent xmlns:mc="http://schemas.openxmlformats.org/markup-compatibility/2006" xmlns:p14="http://schemas.microsoft.com/office/powerpoint/2010/main">
    <mc:Choice Requires="p14">
      <p:transition spd="slow" p14:dur="2000" advTm="32980"/>
    </mc:Choice>
    <mc:Fallback xmlns="">
      <p:transition spd="slow" advTm="3298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meadows mouse\MEADOWS_MOUSE_clr_print.jpg">
            <a:extLst>
              <a:ext uri="{FF2B5EF4-FFF2-40B4-BE49-F238E27FC236}">
                <a16:creationId xmlns:a16="http://schemas.microsoft.com/office/drawing/2014/main" id="{847C4DD9-0980-4785-B1B2-3A391CB449D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3" y="5619344"/>
            <a:ext cx="1305161" cy="12386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8A52A8-8D1A-47A7-8DE8-66DA926346D8}"/>
              </a:ext>
            </a:extLst>
          </p:cNvPr>
          <p:cNvPicPr/>
          <p:nvPr/>
        </p:nvPicPr>
        <p:blipFill rotWithShape="1">
          <a:blip r:embed="rId5">
            <a:extLst>
              <a:ext uri="{28A0092B-C50C-407E-A947-70E740481C1C}">
                <a14:useLocalDpi xmlns:a14="http://schemas.microsoft.com/office/drawing/2010/main" val="0"/>
              </a:ext>
            </a:extLst>
          </a:blip>
          <a:srcRect b="87987"/>
          <a:stretch/>
        </p:blipFill>
        <p:spPr>
          <a:xfrm>
            <a:off x="311589" y="1431141"/>
            <a:ext cx="4972015" cy="830315"/>
          </a:xfrm>
          <a:prstGeom prst="rect">
            <a:avLst/>
          </a:prstGeom>
        </p:spPr>
      </p:pic>
      <p:sp>
        <p:nvSpPr>
          <p:cNvPr id="4" name="Rectangle 3">
            <a:extLst>
              <a:ext uri="{FF2B5EF4-FFF2-40B4-BE49-F238E27FC236}">
                <a16:creationId xmlns:a16="http://schemas.microsoft.com/office/drawing/2014/main" id="{8EB21A20-A499-436F-A08F-114F893465C3}"/>
              </a:ext>
            </a:extLst>
          </p:cNvPr>
          <p:cNvSpPr/>
          <p:nvPr/>
        </p:nvSpPr>
        <p:spPr>
          <a:xfrm>
            <a:off x="1442341" y="372403"/>
            <a:ext cx="9307317" cy="923330"/>
          </a:xfrm>
          <a:prstGeom prst="rect">
            <a:avLst/>
          </a:prstGeom>
          <a:noFill/>
        </p:spPr>
        <p:txBody>
          <a:bodyPr wrap="square" lIns="91440" tIns="45720" rIns="91440" bIns="45720">
            <a:spAutoFit/>
          </a:bodyPr>
          <a:lstStyle/>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Reception</a:t>
            </a:r>
          </a:p>
        </p:txBody>
      </p:sp>
      <p:sp>
        <p:nvSpPr>
          <p:cNvPr id="6" name="Title 1">
            <a:extLst>
              <a:ext uri="{FF2B5EF4-FFF2-40B4-BE49-F238E27FC236}">
                <a16:creationId xmlns:a16="http://schemas.microsoft.com/office/drawing/2014/main" id="{C4516DAF-9BC5-4142-8751-3F14FA4F4982}"/>
              </a:ext>
            </a:extLst>
          </p:cNvPr>
          <p:cNvSpPr txBox="1">
            <a:spLocks/>
          </p:cNvSpPr>
          <p:nvPr/>
        </p:nvSpPr>
        <p:spPr>
          <a:xfrm>
            <a:off x="325264" y="4653621"/>
            <a:ext cx="11387123"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The 2 reception classes are Cygnets and Goslings. These are the class teachers and staff to support your children when they start school.</a:t>
            </a:r>
          </a:p>
        </p:txBody>
      </p:sp>
      <p:pic>
        <p:nvPicPr>
          <p:cNvPr id="9" name="Picture 8">
            <a:extLst>
              <a:ext uri="{FF2B5EF4-FFF2-40B4-BE49-F238E27FC236}">
                <a16:creationId xmlns:a16="http://schemas.microsoft.com/office/drawing/2014/main" id="{970FAB67-B9C6-4E82-A34F-49CC884854F6}"/>
              </a:ext>
            </a:extLst>
          </p:cNvPr>
          <p:cNvPicPr>
            <a:picLocks noChangeAspect="1"/>
          </p:cNvPicPr>
          <p:nvPr/>
        </p:nvPicPr>
        <p:blipFill rotWithShape="1">
          <a:blip r:embed="rId6"/>
          <a:srcRect b="70091"/>
          <a:stretch/>
        </p:blipFill>
        <p:spPr>
          <a:xfrm>
            <a:off x="7032620" y="1431141"/>
            <a:ext cx="3796842" cy="923330"/>
          </a:xfrm>
          <a:prstGeom prst="rect">
            <a:avLst/>
          </a:prstGeom>
        </p:spPr>
      </p:pic>
      <p:sp>
        <p:nvSpPr>
          <p:cNvPr id="5" name="TextBox 4">
            <a:extLst>
              <a:ext uri="{FF2B5EF4-FFF2-40B4-BE49-F238E27FC236}">
                <a16:creationId xmlns:a16="http://schemas.microsoft.com/office/drawing/2014/main" id="{968A9430-3A17-4A41-B42A-3B51B3EC76FE}"/>
              </a:ext>
            </a:extLst>
          </p:cNvPr>
          <p:cNvSpPr txBox="1"/>
          <p:nvPr/>
        </p:nvSpPr>
        <p:spPr>
          <a:xfrm>
            <a:off x="3053919" y="3059668"/>
            <a:ext cx="6649375" cy="369332"/>
          </a:xfrm>
          <a:prstGeom prst="rect">
            <a:avLst/>
          </a:prstGeom>
          <a:noFill/>
        </p:spPr>
        <p:txBody>
          <a:bodyPr wrap="square" rtlCol="0">
            <a:spAutoFit/>
          </a:bodyPr>
          <a:lstStyle/>
          <a:p>
            <a:r>
              <a:rPr lang="en-US" dirty="0"/>
              <a:t>Photos of class teachers coming soon for 24-25 intake!</a:t>
            </a:r>
            <a:endParaRPr lang="en-GB" dirty="0"/>
          </a:p>
        </p:txBody>
      </p:sp>
    </p:spTree>
    <p:extLst>
      <p:ext uri="{BB962C8B-B14F-4D97-AF65-F5344CB8AC3E}">
        <p14:creationId xmlns:p14="http://schemas.microsoft.com/office/powerpoint/2010/main" val="952493156"/>
      </p:ext>
    </p:extLst>
  </p:cSld>
  <p:clrMapOvr>
    <a:masterClrMapping/>
  </p:clrMapOvr>
  <mc:AlternateContent xmlns:mc="http://schemas.openxmlformats.org/markup-compatibility/2006" xmlns:p14="http://schemas.microsoft.com/office/powerpoint/2010/main">
    <mc:Choice Requires="p14">
      <p:transition spd="slow" p14:dur="2000" advTm="47367"/>
    </mc:Choice>
    <mc:Fallback xmlns="">
      <p:transition spd="slow" advTm="4736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meadows mouse\MEADOWS_MOUSE_clr_print.jpg">
            <a:extLst>
              <a:ext uri="{FF2B5EF4-FFF2-40B4-BE49-F238E27FC236}">
                <a16:creationId xmlns:a16="http://schemas.microsoft.com/office/drawing/2014/main" id="{BFCAD7DC-EEB7-4604-9689-C72D6431574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3" y="5619344"/>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3C49725-8A99-46A4-BA1F-8D05ED294E55}"/>
              </a:ext>
            </a:extLst>
          </p:cNvPr>
          <p:cNvSpPr/>
          <p:nvPr/>
        </p:nvSpPr>
        <p:spPr>
          <a:xfrm>
            <a:off x="-373011" y="40638"/>
            <a:ext cx="9307317" cy="923330"/>
          </a:xfrm>
          <a:prstGeom prst="rect">
            <a:avLst/>
          </a:prstGeom>
          <a:noFill/>
        </p:spPr>
        <p:txBody>
          <a:bodyPr wrap="square" lIns="91440" tIns="45720" rIns="91440" bIns="45720">
            <a:spAutoFit/>
          </a:bodyPr>
          <a:lstStyle/>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A short tour of the school….</a:t>
            </a:r>
          </a:p>
        </p:txBody>
      </p:sp>
      <p:pic>
        <p:nvPicPr>
          <p:cNvPr id="1026" name="Picture 2" descr="https://uksouth1-mediap.svc.ms/transform/thumbnail?provider=spo&amp;inputFormat=jpg&amp;cs=fFNQTw&amp;docid=https%3A%2F%2Fmeadowsfirst.sharepoint.com%3A443%2F_api%2Fv2.0%2Fdrives%2Fb!C1poGg3Lv0mNiRhXJ3E1IxbDjj0BnXVJrOA8RcKeac2EVOGC5bGnS7HM7y4cGbiU%2Fitems%2F01GZIE6HJ3YXPEI5XA4VELRCHD724XLUVV%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35&amp;srcHeight=1875">
            <a:extLst>
              <a:ext uri="{FF2B5EF4-FFF2-40B4-BE49-F238E27FC236}">
                <a16:creationId xmlns:a16="http://schemas.microsoft.com/office/drawing/2014/main" id="{414F9E56-1225-4D8B-AC2C-6A1F99E5A0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281" y="1102215"/>
            <a:ext cx="6558593" cy="36849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ksouth1-mediap.svc.ms/transform/thumbnail?provider=spo&amp;inputFormat=jpg&amp;cs=fFNQTw&amp;docid=https%3A%2F%2Fmeadowsfirst.sharepoint.com%3A443%2F_api%2Fv2.0%2Fdrives%2Fb!C1poGg3Lv0mNiRhXJ3E1IxbDjj0BnXVJrOA8RcKeac2EVOGC5bGnS7HM7y4cGbiU%2Fitems%2F01GZIE6HMOH37TMME77NAJSV2YCVDDPVSG%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252&amp;height=749&amp;srcWidth=3189&amp;srcHeight=1908">
            <a:extLst>
              <a:ext uri="{FF2B5EF4-FFF2-40B4-BE49-F238E27FC236}">
                <a16:creationId xmlns:a16="http://schemas.microsoft.com/office/drawing/2014/main" id="{58A145AB-38DB-4E4D-B65C-701D9C0F5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3241" y="2850331"/>
            <a:ext cx="6159478" cy="368493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9C4D70C-F64A-413E-89BB-87F6E4E6E0E2}"/>
              </a:ext>
            </a:extLst>
          </p:cNvPr>
          <p:cNvSpPr txBox="1">
            <a:spLocks/>
          </p:cNvSpPr>
          <p:nvPr/>
        </p:nvSpPr>
        <p:spPr>
          <a:xfrm>
            <a:off x="6873148" y="1175244"/>
            <a:ext cx="5009571"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We are very proud of our school; we are a gold arts mark school!</a:t>
            </a:r>
          </a:p>
        </p:txBody>
      </p:sp>
      <p:sp>
        <p:nvSpPr>
          <p:cNvPr id="7" name="Title 1">
            <a:extLst>
              <a:ext uri="{FF2B5EF4-FFF2-40B4-BE49-F238E27FC236}">
                <a16:creationId xmlns:a16="http://schemas.microsoft.com/office/drawing/2014/main" id="{FB4F504A-5A6D-4B94-AB82-0EB17DDB89BB}"/>
              </a:ext>
            </a:extLst>
          </p:cNvPr>
          <p:cNvSpPr txBox="1">
            <a:spLocks/>
          </p:cNvSpPr>
          <p:nvPr/>
        </p:nvSpPr>
        <p:spPr>
          <a:xfrm>
            <a:off x="440970" y="4998430"/>
            <a:ext cx="541396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We have lots of visiting artists that come and work with our children on exciting projects.</a:t>
            </a:r>
          </a:p>
        </p:txBody>
      </p:sp>
      <p:pic>
        <p:nvPicPr>
          <p:cNvPr id="4" name="Picture 3">
            <a:extLst>
              <a:ext uri="{FF2B5EF4-FFF2-40B4-BE49-F238E27FC236}">
                <a16:creationId xmlns:a16="http://schemas.microsoft.com/office/drawing/2014/main" id="{31B1131D-0F25-40B0-9427-089FC4D5AB50}"/>
              </a:ext>
            </a:extLst>
          </p:cNvPr>
          <p:cNvPicPr>
            <a:picLocks noChangeAspect="1"/>
          </p:cNvPicPr>
          <p:nvPr/>
        </p:nvPicPr>
        <p:blipFill>
          <a:blip r:embed="rId7"/>
          <a:stretch>
            <a:fillRect/>
          </a:stretch>
        </p:blipFill>
        <p:spPr>
          <a:xfrm>
            <a:off x="10080316" y="322730"/>
            <a:ext cx="1619250" cy="619125"/>
          </a:xfrm>
          <a:prstGeom prst="rect">
            <a:avLst/>
          </a:prstGeom>
        </p:spPr>
      </p:pic>
    </p:spTree>
    <p:extLst>
      <p:ext uri="{BB962C8B-B14F-4D97-AF65-F5344CB8AC3E}">
        <p14:creationId xmlns:p14="http://schemas.microsoft.com/office/powerpoint/2010/main" val="2779190391"/>
      </p:ext>
    </p:extLst>
  </p:cSld>
  <p:clrMapOvr>
    <a:masterClrMapping/>
  </p:clrMapOvr>
  <mc:AlternateContent xmlns:mc="http://schemas.openxmlformats.org/markup-compatibility/2006" xmlns:p14="http://schemas.microsoft.com/office/powerpoint/2010/main">
    <mc:Choice Requires="p14">
      <p:transition spd="slow" p14:dur="2000" advTm="17204"/>
    </mc:Choice>
    <mc:Fallback xmlns="">
      <p:transition spd="slow" advTm="1720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s://uksouth1-mediap.svc.ms/transform/thumbnail?provider=spo&amp;inputFormat=jpg&amp;cs=fFNQTw&amp;docid=https%3A%2F%2Fmeadowsfirst.sharepoint.com%3A443%2F_api%2Fv2.0%2Fdrives%2Fb!C1poGg3Lv0mNiRhXJ3E1IxbDjj0BnXVJrOA8RcKeac2EVOGC5bGnS7HM7y4cGbiU%2Fitems%2F01GZIE6HLCLASE6EDTRRFLUBVRVWJZIFB2%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6A0B74CD-E0F9-4747-AA28-DA0A58157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953" y="2615943"/>
            <a:ext cx="6596196" cy="3706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8EB99C-0325-44E0-83C3-4695B1F4F7E4}"/>
              </a:ext>
            </a:extLst>
          </p:cNvPr>
          <p:cNvPicPr>
            <a:picLocks noChangeAspect="1"/>
          </p:cNvPicPr>
          <p:nvPr/>
        </p:nvPicPr>
        <p:blipFill>
          <a:blip r:embed="rId4"/>
          <a:stretch>
            <a:fillRect/>
          </a:stretch>
        </p:blipFill>
        <p:spPr>
          <a:xfrm>
            <a:off x="122851" y="1597189"/>
            <a:ext cx="4818396" cy="3413031"/>
          </a:xfrm>
          <a:prstGeom prst="rect">
            <a:avLst/>
          </a:prstGeom>
        </p:spPr>
      </p:pic>
      <p:pic>
        <p:nvPicPr>
          <p:cNvPr id="17410" name="Picture 2" descr="https://uksouth1-mediap.svc.ms/transform/thumbnail?provider=spo&amp;inputFormat=jpg&amp;cs=fFNQTw&amp;docid=https%3A%2F%2Fmeadowsfirst.sharepoint.com%3A443%2F_api%2Fv2.0%2Fdrives%2Fb!C1poGg3Lv0mNiRhXJ3E1IxbDjj0BnXVJrOA8RcKeac2EVOGC5bGnS7HM7y4cGbiU%2Fitems%2F01GZIE6HLJZ3KFE6TYMNH33VDZLPKWKV6N%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333&amp;height=749&amp;srcWidth=3392&amp;srcHeight=1907">
            <a:extLst>
              <a:ext uri="{FF2B5EF4-FFF2-40B4-BE49-F238E27FC236}">
                <a16:creationId xmlns:a16="http://schemas.microsoft.com/office/drawing/2014/main" id="{C9E3EC20-7F97-447A-B816-72A8AA25F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136" y="683909"/>
            <a:ext cx="4662812" cy="26197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C8FCF5-A782-4433-8F5A-5E949894FEA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893375" y="4158704"/>
            <a:ext cx="3162719" cy="2248540"/>
          </a:xfrm>
          <a:prstGeom prst="rect">
            <a:avLst/>
          </a:prstGeom>
        </p:spPr>
      </p:pic>
      <p:sp>
        <p:nvSpPr>
          <p:cNvPr id="6" name="Rectangle 5">
            <a:extLst>
              <a:ext uri="{FF2B5EF4-FFF2-40B4-BE49-F238E27FC236}">
                <a16:creationId xmlns:a16="http://schemas.microsoft.com/office/drawing/2014/main" id="{716E1DCE-8F52-4389-86EC-02A0015C7099}"/>
              </a:ext>
            </a:extLst>
          </p:cNvPr>
          <p:cNvSpPr/>
          <p:nvPr/>
        </p:nvSpPr>
        <p:spPr>
          <a:xfrm>
            <a:off x="-437696" y="200165"/>
            <a:ext cx="7501631" cy="923330"/>
          </a:xfrm>
          <a:prstGeom prst="rect">
            <a:avLst/>
          </a:prstGeom>
          <a:noFill/>
        </p:spPr>
        <p:txBody>
          <a:bodyPr wrap="square" lIns="91440" tIns="45720" rIns="91440" bIns="45720">
            <a:spAutoFit/>
          </a:bodyPr>
          <a:lstStyle/>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Our halls and gym….</a:t>
            </a:r>
          </a:p>
        </p:txBody>
      </p:sp>
      <p:pic>
        <p:nvPicPr>
          <p:cNvPr id="7" name="Picture 4" descr="V:\meadows mouse\MEADOWS_MOUSE_clr_print.jpg">
            <a:extLst>
              <a:ext uri="{FF2B5EF4-FFF2-40B4-BE49-F238E27FC236}">
                <a16:creationId xmlns:a16="http://schemas.microsoft.com/office/drawing/2014/main" id="{FA3324EE-A3B3-4A0C-BA10-BC8026B945A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3" y="5619344"/>
            <a:ext cx="1305161" cy="123865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53AE16C7-0D1E-4366-AD96-CA0782900C6D}"/>
              </a:ext>
            </a:extLst>
          </p:cNvPr>
          <p:cNvSpPr/>
          <p:nvPr/>
        </p:nvSpPr>
        <p:spPr>
          <a:xfrm>
            <a:off x="5557422" y="1123495"/>
            <a:ext cx="2032986" cy="1238656"/>
          </a:xfrm>
          <a:prstGeom prst="wedgeEllipseCallout">
            <a:avLst>
              <a:gd name="adj1" fmla="val 60389"/>
              <a:gd name="adj2" fmla="val 668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have a gym and a dance hall too!</a:t>
            </a:r>
            <a:endParaRPr lang="en-GB" dirty="0"/>
          </a:p>
        </p:txBody>
      </p:sp>
      <p:sp>
        <p:nvSpPr>
          <p:cNvPr id="9" name="Speech Bubble: Oval 8">
            <a:extLst>
              <a:ext uri="{FF2B5EF4-FFF2-40B4-BE49-F238E27FC236}">
                <a16:creationId xmlns:a16="http://schemas.microsoft.com/office/drawing/2014/main" id="{CDBFD206-46A7-4006-883D-61B05A5A3E0C}"/>
              </a:ext>
            </a:extLst>
          </p:cNvPr>
          <p:cNvSpPr/>
          <p:nvPr/>
        </p:nvSpPr>
        <p:spPr>
          <a:xfrm>
            <a:off x="1075678" y="4444532"/>
            <a:ext cx="2032986" cy="1238656"/>
          </a:xfrm>
          <a:prstGeom prst="wedgeEllipseCallout">
            <a:avLst>
              <a:gd name="adj1" fmla="val -47471"/>
              <a:gd name="adj2" fmla="val 854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where we eat our lunch!</a:t>
            </a:r>
            <a:endParaRPr lang="en-GB" dirty="0"/>
          </a:p>
        </p:txBody>
      </p:sp>
    </p:spTree>
    <p:extLst>
      <p:ext uri="{BB962C8B-B14F-4D97-AF65-F5344CB8AC3E}">
        <p14:creationId xmlns:p14="http://schemas.microsoft.com/office/powerpoint/2010/main" val="3900907816"/>
      </p:ext>
    </p:extLst>
  </p:cSld>
  <p:clrMapOvr>
    <a:masterClrMapping/>
  </p:clrMapOvr>
  <mc:AlternateContent xmlns:mc="http://schemas.openxmlformats.org/markup-compatibility/2006" xmlns:p14="http://schemas.microsoft.com/office/powerpoint/2010/main">
    <mc:Choice Requires="p14">
      <p:transition spd="slow" p14:dur="2000" advTm="100535"/>
    </mc:Choice>
    <mc:Fallback xmlns="">
      <p:transition spd="slow" advTm="10053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663664-8B55-4F73-B6ED-85B1479D9F47}"/>
              </a:ext>
            </a:extLst>
          </p:cNvPr>
          <p:cNvPicPr>
            <a:picLocks noChangeAspect="1"/>
          </p:cNvPicPr>
          <p:nvPr/>
        </p:nvPicPr>
        <p:blipFill>
          <a:blip r:embed="rId3"/>
          <a:stretch>
            <a:fillRect/>
          </a:stretch>
        </p:blipFill>
        <p:spPr>
          <a:xfrm>
            <a:off x="6805345" y="420674"/>
            <a:ext cx="5125452" cy="3324290"/>
          </a:xfrm>
          <a:prstGeom prst="rect">
            <a:avLst/>
          </a:prstGeom>
        </p:spPr>
      </p:pic>
      <p:sp>
        <p:nvSpPr>
          <p:cNvPr id="2" name="Rectangle 1">
            <a:extLst>
              <a:ext uri="{FF2B5EF4-FFF2-40B4-BE49-F238E27FC236}">
                <a16:creationId xmlns:a16="http://schemas.microsoft.com/office/drawing/2014/main" id="{79FF02E3-1280-424F-B5FC-5D9A030B7D8E}"/>
              </a:ext>
            </a:extLst>
          </p:cNvPr>
          <p:cNvSpPr/>
          <p:nvPr/>
        </p:nvSpPr>
        <p:spPr>
          <a:xfrm>
            <a:off x="-437696" y="200165"/>
            <a:ext cx="7501631" cy="923330"/>
          </a:xfrm>
          <a:prstGeom prst="rect">
            <a:avLst/>
          </a:prstGeom>
          <a:noFill/>
        </p:spPr>
        <p:txBody>
          <a:bodyPr wrap="square" lIns="91440" tIns="45720" rIns="91440" bIns="45720">
            <a:spAutoFit/>
          </a:bodyPr>
          <a:lstStyle/>
          <a:p>
            <a:pPr algn="ctr"/>
            <a:r>
              <a:rPr lang="en-US" sz="5400" b="1" cap="none" spc="0" dirty="0">
                <a:ln w="12700">
                  <a:solidFill>
                    <a:schemeClr val="accent6">
                      <a:lumMod val="75000"/>
                    </a:schemeClr>
                  </a:solidFill>
                  <a:prstDash val="solid"/>
                </a:ln>
                <a:solidFill>
                  <a:schemeClr val="accent6">
                    <a:lumMod val="75000"/>
                  </a:schemeClr>
                </a:solidFill>
                <a:effectLst>
                  <a:outerShdw dist="38100" dir="2640000" algn="bl" rotWithShape="0">
                    <a:schemeClr val="accent1"/>
                  </a:outerShdw>
                </a:effectLst>
              </a:rPr>
              <a:t>Our outside spaces….</a:t>
            </a:r>
          </a:p>
        </p:txBody>
      </p:sp>
      <p:pic>
        <p:nvPicPr>
          <p:cNvPr id="19458" name="Picture 2" descr="https://uksouth1-mediap.svc.ms/transform/thumbnail?provider=spo&amp;inputFormat=jpg&amp;cs=fFNQTw&amp;docid=https%3A%2F%2Fmeadowsfirst.sharepoint.com%3A443%2F_api%2Fv2.0%2Fdrives%2Fb!C1poGg3Lv0mNiRhXJ3E1IxbDjj0BnXVJrOA8RcKeac2EVOGC5bGnS7HM7y4cGbiU%2Fitems%2F01GZIE6HJXOKGI67G7UFGJ5QLTXVP3MFTB%3Fversion%3DDraft&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560&amp;height=749&amp;srcWidth=1936&amp;srcHeight=2592">
            <a:extLst>
              <a:ext uri="{FF2B5EF4-FFF2-40B4-BE49-F238E27FC236}">
                <a16:creationId xmlns:a16="http://schemas.microsoft.com/office/drawing/2014/main" id="{DCEA51C9-2A96-4082-93C1-869C69929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81" y="1123495"/>
            <a:ext cx="3632847" cy="48678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AFBB3A-131E-4F87-B2D5-5134F84D6BA6}"/>
              </a:ext>
            </a:extLst>
          </p:cNvPr>
          <p:cNvPicPr>
            <a:picLocks noChangeAspect="1"/>
          </p:cNvPicPr>
          <p:nvPr/>
        </p:nvPicPr>
        <p:blipFill>
          <a:blip r:embed="rId5"/>
          <a:stretch>
            <a:fillRect/>
          </a:stretch>
        </p:blipFill>
        <p:spPr>
          <a:xfrm>
            <a:off x="6806100" y="416217"/>
            <a:ext cx="2604230" cy="3337413"/>
          </a:xfrm>
          <a:prstGeom prst="rect">
            <a:avLst/>
          </a:prstGeom>
        </p:spPr>
      </p:pic>
      <p:sp>
        <p:nvSpPr>
          <p:cNvPr id="9" name="Title 1">
            <a:extLst>
              <a:ext uri="{FF2B5EF4-FFF2-40B4-BE49-F238E27FC236}">
                <a16:creationId xmlns:a16="http://schemas.microsoft.com/office/drawing/2014/main" id="{CA6E50BE-6B6A-4B9A-A78B-13BB787182A2}"/>
              </a:ext>
            </a:extLst>
          </p:cNvPr>
          <p:cNvSpPr txBox="1">
            <a:spLocks/>
          </p:cNvSpPr>
          <p:nvPr/>
        </p:nvSpPr>
        <p:spPr>
          <a:xfrm>
            <a:off x="4016629" y="1173288"/>
            <a:ext cx="2788716" cy="2255712"/>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We are lucky to have so much outside space, which we use to support outside learning.</a:t>
            </a:r>
          </a:p>
        </p:txBody>
      </p:sp>
      <p:sp>
        <p:nvSpPr>
          <p:cNvPr id="10" name="Title 1">
            <a:extLst>
              <a:ext uri="{FF2B5EF4-FFF2-40B4-BE49-F238E27FC236}">
                <a16:creationId xmlns:a16="http://schemas.microsoft.com/office/drawing/2014/main" id="{9D852BB2-E911-4060-8626-9D12F8AE5279}"/>
              </a:ext>
            </a:extLst>
          </p:cNvPr>
          <p:cNvSpPr txBox="1">
            <a:spLocks/>
          </p:cNvSpPr>
          <p:nvPr/>
        </p:nvSpPr>
        <p:spPr>
          <a:xfrm>
            <a:off x="5843892" y="3749420"/>
            <a:ext cx="2788716" cy="261103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As well as our 4 playgrounds, we have 3 forest school sites a large playing field an allotment and a pond and a wellbeing garden!</a:t>
            </a:r>
          </a:p>
        </p:txBody>
      </p:sp>
      <p:pic>
        <p:nvPicPr>
          <p:cNvPr id="11" name="Picture 2" descr="https://uksouth1-mediap.svc.ms/transform/thumbnail?provider=spo&amp;inputFormat=jpg&amp;cs=fFNQTw&amp;docid=https%3A%2F%2Fmeadowsfirst.sharepoint.com%3A443%2F_api%2Fv2.0%2Fdrives%2Fb!C1poGg3Lv0mNiRhXJ3E1IxbDjj0BnXVJrOA8RcKeac2EVOGC5bGnS7HM7y4cGbiU%2Fitems%2F01GZIE6HOTGLZ3P3XDSFHYC7CJF4QMUAVT%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284&amp;height=749&amp;srcWidth=3392&amp;srcHeight=1980">
            <a:extLst>
              <a:ext uri="{FF2B5EF4-FFF2-40B4-BE49-F238E27FC236}">
                <a16:creationId xmlns:a16="http://schemas.microsoft.com/office/drawing/2014/main" id="{3BA4D9B2-B3A0-408F-B4C8-3F1F04793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787" y="4005577"/>
            <a:ext cx="4472612" cy="2611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24AF058-B689-4C92-8D4E-EFD848F26383}"/>
              </a:ext>
            </a:extLst>
          </p:cNvPr>
          <p:cNvPicPr>
            <a:picLocks noChangeAspect="1"/>
          </p:cNvPicPr>
          <p:nvPr/>
        </p:nvPicPr>
        <p:blipFill>
          <a:blip r:embed="rId7"/>
          <a:stretch>
            <a:fillRect/>
          </a:stretch>
        </p:blipFill>
        <p:spPr>
          <a:xfrm>
            <a:off x="8828696" y="4172505"/>
            <a:ext cx="2833192" cy="2116684"/>
          </a:xfrm>
          <a:prstGeom prst="rect">
            <a:avLst/>
          </a:prstGeom>
        </p:spPr>
      </p:pic>
      <p:pic>
        <p:nvPicPr>
          <p:cNvPr id="13" name="Picture 4" descr="V:\meadows mouse\MEADOWS_MOUSE_clr_print.jpg">
            <a:extLst>
              <a:ext uri="{FF2B5EF4-FFF2-40B4-BE49-F238E27FC236}">
                <a16:creationId xmlns:a16="http://schemas.microsoft.com/office/drawing/2014/main" id="{24288CCF-B0B1-451D-A159-7D3B7B0FAAA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1001" y="1062488"/>
            <a:ext cx="1305161" cy="123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62800"/>
      </p:ext>
    </p:extLst>
  </p:cSld>
  <p:clrMapOvr>
    <a:masterClrMapping/>
  </p:clrMapOvr>
  <mc:AlternateContent xmlns:mc="http://schemas.openxmlformats.org/markup-compatibility/2006" xmlns:p14="http://schemas.microsoft.com/office/powerpoint/2010/main">
    <mc:Choice Requires="p14">
      <p:transition spd="slow" p14:dur="2000" advTm="32719"/>
    </mc:Choice>
    <mc:Fallback xmlns="">
      <p:transition spd="slow" advTm="327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uksouth1-mediap.svc.ms/transform/thumbnail?provider=spo&amp;inputFormat=jpg&amp;cs=fFNQTw&amp;docid=https%3A%2F%2Fmeadowsfirst.sharepoint.com%3A443%2F_api%2Fv2.0%2Fdrives%2Fb!C1poGg3Lv0mNiRhXJ3E1IxbDjj0BnXVJrOA8RcKeac2EVOGC5bGnS7HM7y4cGbiU%2Fitems%2F01GZIE6HOU7WCDPSU7DJH3VF3TZ4VTSW3B%3Fversion%3DPublished&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1003&amp;height=749&amp;srcWidth=2592&amp;srcHeight=1936">
            <a:extLst>
              <a:ext uri="{FF2B5EF4-FFF2-40B4-BE49-F238E27FC236}">
                <a16:creationId xmlns:a16="http://schemas.microsoft.com/office/drawing/2014/main" id="{46692088-EDF2-4F8D-882D-BCFB6F8B2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287" y="152400"/>
            <a:ext cx="91836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uksouth1-mediap.svc.ms/transform/thumbnail?provider=spo&amp;inputFormat=jpg&amp;cs=fFNQTw&amp;docid=https%3A%2F%2Fmeadowsfirst.sharepoint.com%3A443%2F_api%2Fv2.0%2Fdrives%2Fb!C1poGg3Lv0mNiRhXJ3E1IxbDjj0BnXVJrOA8RcKeac2EVOGC5bGnS7HM7y4cGbiU%2Fitems%2F01GZIE6HI5LULA6W2L2FAJRB3FQKT52O7G%3Fversion%3DDraft&amp;access_token=eyJ0eXAiOiJKV1QiLCJhbGciOiJub25lIn0.eyJhdWQiOiIwMDAwMDAwMy0wMDAwLTBmZjEtY2UwMC0wMDAwMDAwMDAwMDAvbWVhZG93c2ZpcnN0LnNoYXJlcG9pbnQuY29tQDk5MmM5OTZhLWJiMTUtNGNjYS05NTk5LTA3MjI5Yzk4MTZhNSIsImlzcyI6IjAwMDAwMDAzLTAwMDAtMGZmMS1jZTAwLTAwMDAwMDAwMDAwMCIsIm5iZiI6IjE2MTg0NzcxOTkiLCJleHAiOiIxNjE4NDk4Nzk5IiwiZW5kcG9pbnR1cmwiOiJVQ1dMMW5Ld0dwL1BOOXJYNTdMWGNLMHdMcnVoN0JjdGNHandONG5icUJFPSIsImVuZHBvaW50dXJsTGVuZ3RoIjoiMTE5IiwiaXNsb29wYmFjayI6IlRydWUiLCJ2ZXIiOiJoYXNoZWRwcm9vZnRva2VuIiwic2l0ZWlkIjoiTVdFMk9EVmhNR0l0WTJJd1pDMDBPV0ptTFRoa09Ea3RNVGcxTnpJM056RXpOVEl6Iiwic2lnbmluX3N0YXRlIjoiW1wia21zaVwiXSIsIm5hbWVpZCI6IjAjLmZ8bWVtYmVyc2hpcHx3ZHd5ZXJAbWVhZG93cy53b3Jjcy5zY2gudWsiLCJuaWkiOiJtaWNyb3NvZnQuc2hhcmVwb2ludCIsImlzdXNlciI6InRydWUiLCJjYWNoZWtleSI6IjBoLmZ8bWVtYmVyc2hpcHwxMDAzYmZmZGFhNTA4NjNkQGxpdmUuY29tIiwidHQiOiIwIiwidXNlUGVyc2lzdGVudENvb2tpZSI6IjMifQ.SEwrNWcxd2RVaGt4UmpSRkg2Ui9sYlp3WXEvSzdIaTJBZGtTaXo3NFpHbz0&amp;encodeFailures=1&amp;width=560&amp;height=749&amp;srcWidth=1936&amp;srcHeight=2592">
            <a:extLst>
              <a:ext uri="{FF2B5EF4-FFF2-40B4-BE49-F238E27FC236}">
                <a16:creationId xmlns:a16="http://schemas.microsoft.com/office/drawing/2014/main" id="{FBEA2327-D86B-4C0D-A2C8-E989D7361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950" y="152400"/>
            <a:ext cx="5118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1F635CA-76BF-4F53-BA53-5C8377F2F10A}"/>
              </a:ext>
            </a:extLst>
          </p:cNvPr>
          <p:cNvPicPr>
            <a:picLocks noChangeAspect="1"/>
          </p:cNvPicPr>
          <p:nvPr/>
        </p:nvPicPr>
        <p:blipFill>
          <a:blip r:embed="rId5"/>
          <a:stretch>
            <a:fillRect/>
          </a:stretch>
        </p:blipFill>
        <p:spPr>
          <a:xfrm>
            <a:off x="8041341" y="112559"/>
            <a:ext cx="4028795" cy="6867486"/>
          </a:xfrm>
          <a:prstGeom prst="rect">
            <a:avLst/>
          </a:prstGeom>
        </p:spPr>
      </p:pic>
      <p:sp>
        <p:nvSpPr>
          <p:cNvPr id="5" name="Title 1">
            <a:extLst>
              <a:ext uri="{FF2B5EF4-FFF2-40B4-BE49-F238E27FC236}">
                <a16:creationId xmlns:a16="http://schemas.microsoft.com/office/drawing/2014/main" id="{B67EF45D-398C-46BD-AFD6-C18231E6879B}"/>
              </a:ext>
            </a:extLst>
          </p:cNvPr>
          <p:cNvSpPr txBox="1">
            <a:spLocks/>
          </p:cNvSpPr>
          <p:nvPr/>
        </p:nvSpPr>
        <p:spPr>
          <a:xfrm>
            <a:off x="3031770" y="5142126"/>
            <a:ext cx="8411677" cy="132556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chemeClr val="bg1"/>
                </a:solidFill>
              </a:rPr>
              <a:t>Forest school activities are held weekly for children in both Nursery and Reception. Other classes use these sites as part of their outdoor learning too.</a:t>
            </a:r>
          </a:p>
        </p:txBody>
      </p:sp>
    </p:spTree>
    <p:extLst>
      <p:ext uri="{BB962C8B-B14F-4D97-AF65-F5344CB8AC3E}">
        <p14:creationId xmlns:p14="http://schemas.microsoft.com/office/powerpoint/2010/main" val="741672050"/>
      </p:ext>
    </p:extLst>
  </p:cSld>
  <p:clrMapOvr>
    <a:masterClrMapping/>
  </p:clrMapOvr>
  <mc:AlternateContent xmlns:mc="http://schemas.openxmlformats.org/markup-compatibility/2006" xmlns:p14="http://schemas.microsoft.com/office/powerpoint/2010/main">
    <mc:Choice Requires="p14">
      <p:transition spd="slow" p14:dur="2000" advTm="19193"/>
    </mc:Choice>
    <mc:Fallback xmlns="">
      <p:transition spd="slow" advTm="1919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d8ec316-9d01-4975-ace0-3c45c29e69cd" xsi:nil="true"/>
    <lcf76f155ced4ddcb4097134ff3c332f xmlns="82e15484-b1e5-4ba7-b1cc-ef2e1c19b894">
      <Terms xmlns="http://schemas.microsoft.com/office/infopath/2007/PartnerControls"/>
    </lcf76f155ced4ddcb4097134ff3c332f>
    <_dlc_DocId xmlns="3d8ec316-9d01-4975-ace0-3c45c29e69cd">NDUK6CQUWMKK-402569437-440394</_dlc_DocId>
    <_dlc_DocIdUrl xmlns="3d8ec316-9d01-4975-ace0-3c45c29e69cd">
      <Url>https://meadowsfirst.sharepoint.com/sites/staffshare/_layouts/15/DocIdRedir.aspx?ID=NDUK6CQUWMKK-402569437-440394</Url>
      <Description>NDUK6CQUWMKK-402569437-440394</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60F3C72C7A8B148BB87638E5B0F6EC8" ma:contentTypeVersion="16" ma:contentTypeDescription="Create a new document." ma:contentTypeScope="" ma:versionID="fc8ddc6b16d7f96570ca4b3dbda57ea7">
  <xsd:schema xmlns:xsd="http://www.w3.org/2001/XMLSchema" xmlns:xs="http://www.w3.org/2001/XMLSchema" xmlns:p="http://schemas.microsoft.com/office/2006/metadata/properties" xmlns:ns2="3d8ec316-9d01-4975-ace0-3c45c29e69cd" xmlns:ns3="82e15484-b1e5-4ba7-b1cc-ef2e1c19b894" targetNamespace="http://schemas.microsoft.com/office/2006/metadata/properties" ma:root="true" ma:fieldsID="458de745d9da7980ae5a5141250c0c7c" ns2:_="" ns3:_="">
    <xsd:import namespace="3d8ec316-9d01-4975-ace0-3c45c29e69cd"/>
    <xsd:import namespace="82e15484-b1e5-4ba7-b1cc-ef2e1c19b89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2:SharedWithUsers" minOccurs="0"/>
                <xsd:element ref="ns2:SharedWithDetails"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8ec316-9d01-4975-ace0-3c45c29e69c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437ce65-0c13-44ec-9147-404b143e6861}" ma:internalName="TaxCatchAll" ma:showField="CatchAllData" ma:web="3d8ec316-9d01-4975-ace0-3c45c29e69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e15484-b1e5-4ba7-b1cc-ef2e1c19b89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e559ecb-07ab-486f-87a4-b64cc10f2ea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856496-D0F0-41E8-A416-75AC35A9247E}">
  <ds:schemaRefs>
    <ds:schemaRef ds:uri="http://schemas.microsoft.com/sharepoint/v3/contenttype/forms"/>
  </ds:schemaRefs>
</ds:datastoreItem>
</file>

<file path=customXml/itemProps2.xml><?xml version="1.0" encoding="utf-8"?>
<ds:datastoreItem xmlns:ds="http://schemas.openxmlformats.org/officeDocument/2006/customXml" ds:itemID="{5E2F680F-3974-4A9F-BC98-686FC82BF90C}">
  <ds:schemaRef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3d8ec316-9d01-4975-ace0-3c45c29e69cd"/>
    <ds:schemaRef ds:uri="http://purl.org/dc/dcmitype/"/>
    <ds:schemaRef ds:uri="http://schemas.microsoft.com/office/infopath/2007/PartnerControls"/>
    <ds:schemaRef ds:uri="http://schemas.openxmlformats.org/package/2006/metadata/core-properties"/>
    <ds:schemaRef ds:uri="82e15484-b1e5-4ba7-b1cc-ef2e1c19b894"/>
  </ds:schemaRefs>
</ds:datastoreItem>
</file>

<file path=customXml/itemProps3.xml><?xml version="1.0" encoding="utf-8"?>
<ds:datastoreItem xmlns:ds="http://schemas.openxmlformats.org/officeDocument/2006/customXml" ds:itemID="{A49FD5EA-72E1-4B82-93AF-CD479A52D4F4}">
  <ds:schemaRefs>
    <ds:schemaRef ds:uri="http://schemas.microsoft.com/sharepoint/events"/>
  </ds:schemaRefs>
</ds:datastoreItem>
</file>

<file path=customXml/itemProps4.xml><?xml version="1.0" encoding="utf-8"?>
<ds:datastoreItem xmlns:ds="http://schemas.openxmlformats.org/officeDocument/2006/customXml" ds:itemID="{21FC11CC-DAAC-4D78-AFAC-E5A084E34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8ec316-9d01-4975-ace0-3c45c29e69cd"/>
    <ds:schemaRef ds:uri="82e15484-b1e5-4ba7-b1cc-ef2e1c19b8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390</TotalTime>
  <Words>740</Words>
  <Application>Microsoft Macintosh PowerPoint</Application>
  <PresentationFormat>Widescreen</PresentationFormat>
  <Paragraphs>67</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Mr Satchwell and Mrs Dwyer would like to welcome you to Meadows First School. This is short presentation for you to watch if you are thinking of joining our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Dwyer</dc:creator>
  <cp:lastModifiedBy>Wendy Dwyer</cp:lastModifiedBy>
  <cp:revision>40</cp:revision>
  <cp:lastPrinted>2021-04-20T14:24:50Z</cp:lastPrinted>
  <dcterms:created xsi:type="dcterms:W3CDTF">2021-04-15T09:10:54Z</dcterms:created>
  <dcterms:modified xsi:type="dcterms:W3CDTF">2024-05-06T19:21:34Z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0x01010074D2173991F14F4DAAA9C06E21F40980</vt:lpwstr>
  </property>
  <property fmtid="{D5CDD505-2E9C-101B-9397-08002B2CF9AE}" pid="3" name="MediaServiceImageTags">
    <vt:lpwstr/>
  </property>
  <property fmtid="{D5CDD505-2E9C-101B-9397-08002B2CF9AE}" pid="4" name="_dlc_DocIdItemGuid">
    <vt:lpwstr>349d45f4-cbb3-45e3-b2cc-d6e13133aa7b</vt:lpwstr>
  </property>
</Properties>
</file>